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7" r:id="rId9"/>
    <p:sldId id="279" r:id="rId10"/>
    <p:sldId id="307" r:id="rId11"/>
    <p:sldId id="311" r:id="rId12"/>
    <p:sldId id="280" r:id="rId13"/>
    <p:sldId id="281" r:id="rId14"/>
    <p:sldId id="260" r:id="rId15"/>
    <p:sldId id="262" r:id="rId16"/>
    <p:sldId id="261" r:id="rId17"/>
    <p:sldId id="263" r:id="rId18"/>
    <p:sldId id="313" r:id="rId19"/>
    <p:sldId id="282" r:id="rId20"/>
    <p:sldId id="316" r:id="rId21"/>
    <p:sldId id="268" r:id="rId22"/>
    <p:sldId id="272" r:id="rId23"/>
    <p:sldId id="317" r:id="rId24"/>
    <p:sldId id="293" r:id="rId25"/>
    <p:sldId id="273" r:id="rId26"/>
    <p:sldId id="296" r:id="rId27"/>
    <p:sldId id="274" r:id="rId28"/>
    <p:sldId id="297" r:id="rId29"/>
    <p:sldId id="298" r:id="rId30"/>
    <p:sldId id="299" r:id="rId31"/>
    <p:sldId id="300" r:id="rId32"/>
    <p:sldId id="308" r:id="rId33"/>
    <p:sldId id="309" r:id="rId34"/>
    <p:sldId id="318" r:id="rId35"/>
    <p:sldId id="294" r:id="rId36"/>
    <p:sldId id="322" r:id="rId37"/>
    <p:sldId id="303" r:id="rId38"/>
    <p:sldId id="283" r:id="rId39"/>
    <p:sldId id="301" r:id="rId40"/>
    <p:sldId id="302" r:id="rId41"/>
    <p:sldId id="305" r:id="rId42"/>
    <p:sldId id="306" r:id="rId43"/>
    <p:sldId id="276" r:id="rId44"/>
    <p:sldId id="277" r:id="rId45"/>
    <p:sldId id="284" r:id="rId46"/>
    <p:sldId id="319" r:id="rId47"/>
    <p:sldId id="286" r:id="rId48"/>
    <p:sldId id="287" r:id="rId49"/>
    <p:sldId id="288" r:id="rId50"/>
    <p:sldId id="289" r:id="rId51"/>
    <p:sldId id="290" r:id="rId52"/>
    <p:sldId id="320" r:id="rId53"/>
    <p:sldId id="292" r:id="rId54"/>
    <p:sldId id="291" r:id="rId55"/>
    <p:sldId id="321" r:id="rId56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1457" userDrawn="1">
          <p15:clr>
            <a:srgbClr val="A4A3A4"/>
          </p15:clr>
        </p15:guide>
        <p15:guide id="7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77399" autoAdjust="0"/>
  </p:normalViewPr>
  <p:slideViewPr>
    <p:cSldViewPr snapToGrid="0">
      <p:cViewPr varScale="1">
        <p:scale>
          <a:sx n="85" d="100"/>
          <a:sy n="85" d="100"/>
        </p:scale>
        <p:origin x="1866" y="90"/>
      </p:cViewPr>
      <p:guideLst>
        <p:guide pos="5012"/>
        <p:guide orient="horz" pos="1457"/>
        <p:guide pos="2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2022/7/31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個網路系統當中，網路量測扮演著一個十分重要的腳色。因為對於諸多網路應用以及管理來說，量測是他們不可或缺的基礎，像是網路狀態的監控或者是網路安全的防禦等等，都需要仰賴網路量測的結果，來做出相對應的分析或者是反應。</a:t>
            </a:r>
            <a:endParaRPr lang="en-US" altLang="zh-TW" dirty="0"/>
          </a:p>
          <a:p>
            <a:r>
              <a:rPr lang="zh-TW" altLang="en-US" dirty="0"/>
              <a:t>因此，為了讓這些</a:t>
            </a:r>
            <a:r>
              <a:rPr lang="en-US" altLang="zh-TW" dirty="0"/>
              <a:t>application</a:t>
            </a:r>
            <a:r>
              <a:rPr lang="zh-TW" altLang="en-US" dirty="0"/>
              <a:t>可以正常運作，量測的方法是十分重要且不可或缺的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28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73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024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999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8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62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38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418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kumimoji="1" lang="zh-TW" altLang="en-US" dirty="0"/>
              <a:t>那麼，目前量測的方法 大概可以分成以下兩種 </a:t>
            </a:r>
            <a:endParaRPr kumimoji="1" lang="en-US" altLang="zh-TW" dirty="0"/>
          </a:p>
          <a:p>
            <a:r>
              <a:rPr kumimoji="1" lang="zh-TW" altLang="en-US" dirty="0"/>
              <a:t>首先 第一種是</a:t>
            </a:r>
            <a:r>
              <a:rPr kumimoji="1" lang="en-US" altLang="zh-TW" dirty="0"/>
              <a:t>sample based</a:t>
            </a:r>
            <a:r>
              <a:rPr kumimoji="1" lang="zh-TW" altLang="en-US" dirty="0"/>
              <a:t>的方法，在這類方法中，他們會從</a:t>
            </a:r>
            <a:r>
              <a:rPr kumimoji="1" lang="en-US" altLang="zh-TW" dirty="0"/>
              <a:t>flow </a:t>
            </a:r>
            <a:r>
              <a:rPr kumimoji="1" lang="zh-TW" altLang="en-US" dirty="0"/>
              <a:t>中</a:t>
            </a:r>
            <a:r>
              <a:rPr kumimoji="1" lang="en-US" altLang="zh-TW" dirty="0"/>
              <a:t>sample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packet</a:t>
            </a:r>
            <a:r>
              <a:rPr kumimoji="1" lang="zh-TW" altLang="en-US" dirty="0"/>
              <a:t>出來累計量測，但是為了維持一定的準確度，往往這類方法都需要相當大的</a:t>
            </a:r>
            <a:r>
              <a:rPr kumimoji="1" lang="en-US" altLang="zh-TW" dirty="0"/>
              <a:t>sampling rate </a:t>
            </a:r>
            <a:r>
              <a:rPr kumimoji="1" lang="zh-TW" altLang="en-US" dirty="0"/>
              <a:t>，</a:t>
            </a:r>
            <a:endParaRPr kumimoji="1" lang="en-US" altLang="zh-TW" dirty="0"/>
          </a:p>
          <a:p>
            <a:r>
              <a:rPr kumimoji="1" lang="zh-TW" altLang="en-US" dirty="0"/>
              <a:t>而如此一來，會造成諸如</a:t>
            </a:r>
            <a:r>
              <a:rPr kumimoji="1" lang="en-US" altLang="zh-TW" dirty="0" err="1"/>
              <a:t>cpu</a:t>
            </a:r>
            <a:r>
              <a:rPr kumimoji="1" lang="en-US" altLang="zh-TW" dirty="0"/>
              <a:t> </a:t>
            </a:r>
            <a:r>
              <a:rPr kumimoji="1" lang="zh-TW" altLang="en-US" dirty="0"/>
              <a:t>或者是</a:t>
            </a:r>
            <a:r>
              <a:rPr kumimoji="1" lang="en-US" altLang="zh-TW" dirty="0"/>
              <a:t>bandwidth</a:t>
            </a:r>
            <a:r>
              <a:rPr kumimoji="1" lang="zh-TW" altLang="en-US" dirty="0"/>
              <a:t>等等系統龐大的</a:t>
            </a:r>
            <a:r>
              <a:rPr kumimoji="1" lang="en-US" altLang="zh-TW" dirty="0"/>
              <a:t>overhead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而與之相反的另一種方法則是</a:t>
            </a:r>
            <a:r>
              <a:rPr kumimoji="1" lang="en-US" altLang="zh-TW" dirty="0"/>
              <a:t>sketch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的方法</a:t>
            </a:r>
            <a:r>
              <a:rPr kumimoji="1" lang="zh-TW" altLang="en-US" baseline="0" dirty="0"/>
              <a:t> </a:t>
            </a:r>
            <a:r>
              <a:rPr kumimoji="1" lang="zh-TW" altLang="en-US" dirty="0"/>
              <a:t>，在這類方法中</a:t>
            </a:r>
            <a:r>
              <a:rPr kumimoji="1" lang="zh-TW" altLang="en-US" baseline="0" dirty="0"/>
              <a:t>，</a:t>
            </a:r>
            <a:r>
              <a:rPr kumimoji="1" lang="zh-TW" altLang="en-US" dirty="0"/>
              <a:t>他們普遍會放一個</a:t>
            </a:r>
            <a:r>
              <a:rPr kumimoji="1" lang="en-US" altLang="zh-TW" dirty="0"/>
              <a:t>hash-based data structure</a:t>
            </a:r>
            <a:r>
              <a:rPr kumimoji="1" lang="zh-TW" altLang="en-US" dirty="0"/>
              <a:t>在</a:t>
            </a:r>
            <a:r>
              <a:rPr kumimoji="1" lang="en-US" altLang="zh-TW" dirty="0"/>
              <a:t>switch</a:t>
            </a:r>
            <a:r>
              <a:rPr kumimoji="1" lang="zh-TW" altLang="en-US" dirty="0"/>
              <a:t>中累計量測，每當有</a:t>
            </a:r>
            <a:r>
              <a:rPr kumimoji="1" lang="en-US" altLang="zh-TW" dirty="0"/>
              <a:t>packet</a:t>
            </a:r>
            <a:r>
              <a:rPr kumimoji="1" lang="zh-TW" altLang="en-US" dirty="0"/>
              <a:t>進來時 則利用</a:t>
            </a:r>
            <a:r>
              <a:rPr kumimoji="1" lang="en-US" altLang="zh-TW" dirty="0"/>
              <a:t>hash</a:t>
            </a:r>
            <a:r>
              <a:rPr kumimoji="1" lang="zh-TW" altLang="en-US" dirty="0"/>
              <a:t> </a:t>
            </a:r>
            <a:r>
              <a:rPr kumimoji="1" lang="en-US" altLang="zh-TW" dirty="0"/>
              <a:t>flow id</a:t>
            </a:r>
            <a:r>
              <a:rPr kumimoji="1" lang="zh-TW" altLang="en-US" dirty="0"/>
              <a:t>的方式更新相對應格子的值， 如此一來既能利用調整</a:t>
            </a:r>
            <a:r>
              <a:rPr kumimoji="1" lang="en-US" altLang="zh-TW" dirty="0"/>
              <a:t>memory</a:t>
            </a:r>
            <a:r>
              <a:rPr kumimoji="1" lang="zh-TW" altLang="en-US" dirty="0"/>
              <a:t>用量的方式來維持準確度，又不會給系統帶來龐大的</a:t>
            </a:r>
            <a:r>
              <a:rPr kumimoji="1" lang="en-US" altLang="zh-TW" dirty="0"/>
              <a:t>overhead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因此目前考量到</a:t>
            </a:r>
            <a:r>
              <a:rPr kumimoji="1" lang="en-US" altLang="zh-TW" dirty="0"/>
              <a:t>overhead</a:t>
            </a:r>
            <a:r>
              <a:rPr kumimoji="1" lang="zh-TW" altLang="en-US" dirty="0"/>
              <a:t>跟準確度的關係，所以主流的量測常常都是使用</a:t>
            </a:r>
            <a:r>
              <a:rPr kumimoji="1" lang="en-US" altLang="zh-TW" dirty="0"/>
              <a:t>sketch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的方法</a:t>
            </a:r>
            <a:endParaRPr kumimoji="1"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86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13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861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370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41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337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85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56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530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1172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0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隨著</a:t>
            </a:r>
            <a:r>
              <a:rPr lang="en-US" altLang="zh-TW" sz="2400" dirty="0">
                <a:latin typeface="+mn-ea"/>
                <a:ea typeface="+mn-ea"/>
              </a:rPr>
              <a:t>sketch</a:t>
            </a:r>
            <a:r>
              <a:rPr lang="zh-TW" altLang="en-US" sz="2400" dirty="0">
                <a:latin typeface="+mn-ea"/>
                <a:ea typeface="+mn-ea"/>
              </a:rPr>
              <a:t>逐漸成為主流量測監控的方法，這類的演算法也越來越多元，雖然他們設計的目的各有所不同，但是他們相較於其他測量方法都有三個共同的優點 首先，</a:t>
            </a:r>
            <a:endParaRPr lang="en-US" altLang="zh-TW" sz="24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第一點，普遍</a:t>
            </a:r>
            <a:r>
              <a:rPr lang="en-US" altLang="zh-TW" sz="2400" dirty="0">
                <a:latin typeface="+mn-ea"/>
                <a:ea typeface="+mn-ea"/>
              </a:rPr>
              <a:t>sketch</a:t>
            </a:r>
            <a:r>
              <a:rPr lang="zh-TW" altLang="en-US" sz="2400" dirty="0">
                <a:latin typeface="+mn-ea"/>
                <a:ea typeface="+mn-ea"/>
              </a:rPr>
              <a:t>都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具備理論上可以證明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，準確度與記憶體使用量的平衡特性，所以他們</a:t>
            </a:r>
            <a:r>
              <a:rPr lang="zh-TW" altLang="en-US" sz="2400" dirty="0">
                <a:latin typeface="+mn-ea"/>
                <a:ea typeface="+mn-ea"/>
              </a:rPr>
              <a:t>可以在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只占用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少量的空間資源情況下，提供卓越的準確度 </a:t>
            </a:r>
            <a:endParaRPr lang="en-US" altLang="zh-TW" sz="2400" b="0" i="0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其次，因為他們的演算法沒有過多複雜的運算過程，所以即使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在高速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的網路環境當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中，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也可以比其他演算法更有效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地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儲存累計</a:t>
            </a:r>
            <a:r>
              <a:rPr lang="en-US" altLang="zh-TW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flow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的訊息量 </a:t>
            </a:r>
            <a:endParaRPr lang="en-US" altLang="zh-TW" sz="2400" b="0" i="0" kern="1200" baseline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0" i="0" kern="1200" baseline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最後，近年來這類的研究，都漸漸追求讓</a:t>
            </a:r>
            <a:r>
              <a:rPr lang="en-US" altLang="zh-TW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sketch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可以更</a:t>
            </a:r>
            <a:r>
              <a:rPr lang="en-US" altLang="zh-TW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general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，使得一套演算法可以同時處理多種的量測項目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8526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13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要設計一個合作式平台需要解決兩個問題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首先我們要先決定如何幫每個</a:t>
            </a:r>
            <a:r>
              <a:rPr lang="en-US" altLang="zh-TW" dirty="0"/>
              <a:t>flow</a:t>
            </a:r>
            <a:r>
              <a:rPr lang="zh-TW" altLang="en-US" dirty="0"/>
              <a:t>選定適當的</a:t>
            </a:r>
            <a:r>
              <a:rPr lang="en-US" altLang="zh-TW" dirty="0"/>
              <a:t>switch(</a:t>
            </a:r>
            <a:r>
              <a:rPr lang="zh-TW" altLang="en-US" dirty="0"/>
              <a:t>來追蹤流量</a:t>
            </a:r>
            <a:r>
              <a:rPr lang="en-US" altLang="zh-TW" dirty="0"/>
              <a:t>)</a:t>
            </a:r>
            <a:r>
              <a:rPr lang="zh-TW" altLang="en-US" dirty="0"/>
              <a:t>，確保每個</a:t>
            </a:r>
            <a:r>
              <a:rPr lang="en-US" altLang="zh-TW" dirty="0"/>
              <a:t>flow</a:t>
            </a:r>
            <a:r>
              <a:rPr lang="zh-TW" altLang="en-US" dirty="0"/>
              <a:t>都能被適當的追蹤</a:t>
            </a:r>
            <a:endParaRPr lang="en-US" altLang="zh-TW" dirty="0"/>
          </a:p>
          <a:p>
            <a:r>
              <a:rPr lang="zh-TW" altLang="en-US" dirty="0"/>
              <a:t>另外我們也需要綜合考慮</a:t>
            </a:r>
            <a:r>
              <a:rPr lang="en-US" altLang="zh-TW" dirty="0"/>
              <a:t>flow</a:t>
            </a:r>
            <a:r>
              <a:rPr lang="zh-TW" altLang="en-US" dirty="0"/>
              <a:t>的路由機制，讓所有</a:t>
            </a:r>
            <a:r>
              <a:rPr lang="en-US" altLang="zh-TW" dirty="0"/>
              <a:t>switch</a:t>
            </a:r>
            <a:r>
              <a:rPr lang="zh-TW" altLang="en-US" dirty="0"/>
              <a:t>能有更多的機會去平攤追蹤的負擔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另外因為每個</a:t>
            </a:r>
            <a:r>
              <a:rPr lang="en-US" altLang="zh-TW" dirty="0"/>
              <a:t>flow</a:t>
            </a:r>
            <a:r>
              <a:rPr lang="zh-TW" altLang="en-US" dirty="0"/>
              <a:t>的大小和重要性不同，我們也需要探討如何提供不同</a:t>
            </a:r>
            <a:r>
              <a:rPr lang="en-US" altLang="zh-TW" dirty="0"/>
              <a:t>flow</a:t>
            </a:r>
            <a:r>
              <a:rPr lang="zh-TW" altLang="en-US" dirty="0"/>
              <a:t>異質化的追蹤可靠度。理想上，我們希望越重要的</a:t>
            </a:r>
            <a:r>
              <a:rPr lang="en-US" altLang="zh-TW" dirty="0"/>
              <a:t>flow</a:t>
            </a:r>
            <a:r>
              <a:rPr lang="zh-TW" altLang="en-US" dirty="0"/>
              <a:t>能夠獲得更多</a:t>
            </a:r>
            <a:r>
              <a:rPr lang="en-US" altLang="zh-TW" dirty="0"/>
              <a:t>switch</a:t>
            </a:r>
            <a:r>
              <a:rPr lang="zh-TW" altLang="en-US" dirty="0"/>
              <a:t>的資源來達到較高的追蹤準確度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61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37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111年7月31日星期日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3.sv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3.sv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30.svg"/><Relationship Id="rId2" Type="http://schemas.openxmlformats.org/officeDocument/2006/relationships/image" Target="../media/image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3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9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43.svg"/><Relationship Id="rId12" Type="http://schemas.openxmlformats.org/officeDocument/2006/relationships/image" Target="../media/image38.png"/><Relationship Id="rId17" Type="http://schemas.openxmlformats.org/officeDocument/2006/relationships/image" Target="../media/image49.svg"/><Relationship Id="rId2" Type="http://schemas.openxmlformats.org/officeDocument/2006/relationships/image" Target="../media/image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svg"/><Relationship Id="rId5" Type="http://schemas.openxmlformats.org/officeDocument/2006/relationships/image" Target="../media/image13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1.sv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32.png"/><Relationship Id="rId10" Type="http://schemas.openxmlformats.org/officeDocument/2006/relationships/image" Target="../media/image55.svg"/><Relationship Id="rId4" Type="http://schemas.openxmlformats.org/officeDocument/2006/relationships/image" Target="../media/image7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10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11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7" Type="http://schemas.openxmlformats.org/officeDocument/2006/relationships/image" Target="../media/image47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8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4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6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10" Type="http://schemas.openxmlformats.org/officeDocument/2006/relationships/image" Target="../media/image71.svg"/><Relationship Id="rId4" Type="http://schemas.openxmlformats.org/officeDocument/2006/relationships/image" Target="../media/image65.sv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4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4" Type="http://schemas.openxmlformats.org/officeDocument/2006/relationships/image" Target="../media/image76.svg"/><Relationship Id="rId9" Type="http://schemas.openxmlformats.org/officeDocument/2006/relationships/image" Target="../media/image81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46.png"/><Relationship Id="rId4" Type="http://schemas.openxmlformats.org/officeDocument/2006/relationships/image" Target="../media/image9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0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svg"/><Relationship Id="rId4" Type="http://schemas.openxmlformats.org/officeDocument/2006/relationships/image" Target="../media/image13.sv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r>
              <a:rPr lang="en-US" altLang="zh-TW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solidFill>
                  <a:schemeClr val="tx1"/>
                </a:solidFill>
              </a:rPr>
              <a:t>                 </a:t>
            </a:r>
            <a:r>
              <a:rPr lang="en-US" altLang="zh-TW" dirty="0" err="1">
                <a:solidFill>
                  <a:schemeClr val="tx1"/>
                </a:solidFill>
              </a:rPr>
              <a:t>Shiao</a:t>
            </a:r>
            <a:r>
              <a:rPr lang="en-US" altLang="zh-TW" dirty="0">
                <a:solidFill>
                  <a:schemeClr val="tx1"/>
                </a:solidFill>
              </a:rPr>
              <a:t>-Li Tsao</a:t>
            </a:r>
            <a:r>
              <a:rPr lang="zh-TW" altLang="en-US" dirty="0">
                <a:solidFill>
                  <a:schemeClr val="tx1"/>
                </a:solidFill>
              </a:rPr>
              <a:t> 曹孝櫟 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Per-Switch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370105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406172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406172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15836"/>
              </p:ext>
            </p:extLst>
          </p:nvPr>
        </p:nvGraphicFramePr>
        <p:xfrm>
          <a:off x="1857639" y="26464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77038"/>
              </p:ext>
            </p:extLst>
          </p:nvPr>
        </p:nvGraphicFramePr>
        <p:xfrm>
          <a:off x="5066481" y="262400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92194"/>
              </p:ext>
            </p:extLst>
          </p:nvPr>
        </p:nvGraphicFramePr>
        <p:xfrm>
          <a:off x="1857639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84350"/>
              </p:ext>
            </p:extLst>
          </p:nvPr>
        </p:nvGraphicFramePr>
        <p:xfrm>
          <a:off x="5066481" y="3962010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147470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140306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1699010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1700611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2716567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E617043-D94C-4B73-85B9-EB5ABF3C0F83}"/>
              </a:ext>
            </a:extLst>
          </p:cNvPr>
          <p:cNvSpPr/>
          <p:nvPr/>
        </p:nvSpPr>
        <p:spPr>
          <a:xfrm>
            <a:off x="2221589" y="2716567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2E7AC9F-C3E3-4344-BECC-96904F73501F}"/>
              </a:ext>
            </a:extLst>
          </p:cNvPr>
          <p:cNvSpPr/>
          <p:nvPr/>
        </p:nvSpPr>
        <p:spPr>
          <a:xfrm>
            <a:off x="2681837" y="2716567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7F982A-EBA5-45DB-928B-AB4F405B3915}"/>
              </a:ext>
            </a:extLst>
          </p:cNvPr>
          <p:cNvSpPr/>
          <p:nvPr/>
        </p:nvSpPr>
        <p:spPr>
          <a:xfrm>
            <a:off x="3441506" y="272236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368D3A3-D36F-488D-A54F-FA5B356CD575}"/>
              </a:ext>
            </a:extLst>
          </p:cNvPr>
          <p:cNvSpPr/>
          <p:nvPr/>
        </p:nvSpPr>
        <p:spPr>
          <a:xfrm>
            <a:off x="5137280" y="270969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9502666-84CF-47D9-A17E-67CB2D1DA5D5}"/>
              </a:ext>
            </a:extLst>
          </p:cNvPr>
          <p:cNvSpPr/>
          <p:nvPr/>
        </p:nvSpPr>
        <p:spPr>
          <a:xfrm>
            <a:off x="5438753" y="270969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270969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5D5CB2B-1A10-4E41-BBFD-70AE4A58E218}"/>
              </a:ext>
            </a:extLst>
          </p:cNvPr>
          <p:cNvSpPr/>
          <p:nvPr/>
        </p:nvSpPr>
        <p:spPr>
          <a:xfrm>
            <a:off x="6658670" y="271549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909D2E6-32E4-4F1E-8ABA-BA4D3B99F0A7}"/>
              </a:ext>
            </a:extLst>
          </p:cNvPr>
          <p:cNvSpPr/>
          <p:nvPr/>
        </p:nvSpPr>
        <p:spPr>
          <a:xfrm>
            <a:off x="1920116" y="405155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3AD8BE8-6921-4DED-BECD-5EC89E108336}"/>
              </a:ext>
            </a:extLst>
          </p:cNvPr>
          <p:cNvSpPr/>
          <p:nvPr/>
        </p:nvSpPr>
        <p:spPr>
          <a:xfrm>
            <a:off x="2221589" y="4051552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3E23AE7-C7B2-41DB-A56C-00478B24A639}"/>
              </a:ext>
            </a:extLst>
          </p:cNvPr>
          <p:cNvSpPr/>
          <p:nvPr/>
        </p:nvSpPr>
        <p:spPr>
          <a:xfrm>
            <a:off x="3758900" y="406488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057353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AD9E309-C03E-4F0D-80B8-3739E11933A0}"/>
              </a:ext>
            </a:extLst>
          </p:cNvPr>
          <p:cNvSpPr/>
          <p:nvPr/>
        </p:nvSpPr>
        <p:spPr>
          <a:xfrm>
            <a:off x="5127060" y="405118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FED166E-40F4-4E7D-8702-5477FD383FBA}"/>
              </a:ext>
            </a:extLst>
          </p:cNvPr>
          <p:cNvSpPr/>
          <p:nvPr/>
        </p:nvSpPr>
        <p:spPr>
          <a:xfrm>
            <a:off x="5428533" y="405118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27755" y="373629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4AE34F5-522A-4E4A-B4D9-6E7AA9FEEEE3}"/>
              </a:ext>
            </a:extLst>
          </p:cNvPr>
          <p:cNvSpPr/>
          <p:nvPr/>
        </p:nvSpPr>
        <p:spPr>
          <a:xfrm>
            <a:off x="6648450" y="405698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3" name="投影片編號版面配置區 3">
            <a:extLst>
              <a:ext uri="{FF2B5EF4-FFF2-40B4-BE49-F238E27FC236}">
                <a16:creationId xmlns:a16="http://schemas.microsoft.com/office/drawing/2014/main" id="{9B4BAF32-220C-49C1-8360-60F5D953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1BA787-532F-80B8-F8B9-9243B668FB1A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C2A3D-5309-F249-5FAF-0E803FD594D5}"/>
              </a:ext>
            </a:extLst>
          </p:cNvPr>
          <p:cNvSpPr txBox="1"/>
          <p:nvPr/>
        </p:nvSpPr>
        <p:spPr>
          <a:xfrm>
            <a:off x="1337029" y="5684676"/>
            <a:ext cx="69461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Ea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h switch is overloaded</a:t>
            </a: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Many switches experience collisions</a:t>
            </a:r>
          </a:p>
        </p:txBody>
      </p:sp>
    </p:spTree>
    <p:extLst>
      <p:ext uri="{BB962C8B-B14F-4D97-AF65-F5344CB8AC3E}">
        <p14:creationId xmlns:p14="http://schemas.microsoft.com/office/powerpoint/2010/main" val="4511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2" grpId="0" animBg="1"/>
      <p:bldP spid="183" grpId="0" animBg="1"/>
      <p:bldP spid="184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Cooperative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46466" y="1370106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466" y="4406173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10" y="4406173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16906"/>
              </p:ext>
            </p:extLst>
          </p:nvPr>
        </p:nvGraphicFramePr>
        <p:xfrm>
          <a:off x="1884325" y="2646413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95057"/>
              </p:ext>
            </p:extLst>
          </p:nvPr>
        </p:nvGraphicFramePr>
        <p:xfrm>
          <a:off x="5093167" y="262400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04232"/>
              </p:ext>
            </p:extLst>
          </p:nvPr>
        </p:nvGraphicFramePr>
        <p:xfrm>
          <a:off x="1884325" y="39620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42810"/>
              </p:ext>
            </p:extLst>
          </p:nvPr>
        </p:nvGraphicFramePr>
        <p:xfrm>
          <a:off x="5093167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122943" y="1147471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304988" y="1140307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34028" y="1699011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304988" y="1700612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46802" y="271656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925687" y="2709694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68192" y="405735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56872" y="405249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2FEA66B3-C913-4EBE-A2B6-F25490F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DD93F89-0658-20CA-6DC5-A28BCA3FBD16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03FB3F-B3D6-82C0-72FB-5DFB30325F90}"/>
              </a:ext>
            </a:extLst>
          </p:cNvPr>
          <p:cNvSpPr txBox="1"/>
          <p:nvPr/>
        </p:nvSpPr>
        <p:spPr>
          <a:xfrm>
            <a:off x="1337029" y="5684676"/>
            <a:ext cx="7537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Offload monitoring load across switches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Lower collision probability per switch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2" grpId="0" animBg="1"/>
      <p:bldP spid="197" grpId="0" animBg="1"/>
      <p:bldP spid="2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BF581-C7AF-4253-A3DF-2BE49C51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82857"/>
              </p:ext>
            </p:extLst>
          </p:nvPr>
        </p:nvGraphicFramePr>
        <p:xfrm>
          <a:off x="282964" y="2605225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242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3713145" y="1891523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56BB6F9-F8F5-47B6-B94D-1C738676A25B}"/>
              </a:ext>
            </a:extLst>
          </p:cNvPr>
          <p:cNvGrpSpPr/>
          <p:nvPr/>
        </p:nvGrpSpPr>
        <p:grpSpPr>
          <a:xfrm>
            <a:off x="2895190" y="1884359"/>
            <a:ext cx="893988" cy="791725"/>
            <a:chOff x="1899008" y="2354495"/>
            <a:chExt cx="893988" cy="791725"/>
          </a:xfrm>
        </p:grpSpPr>
        <p:pic>
          <p:nvPicPr>
            <p:cNvPr id="66" name="圖形 65" descr="信封">
              <a:extLst>
                <a:ext uri="{FF2B5EF4-FFF2-40B4-BE49-F238E27FC236}">
                  <a16:creationId xmlns:a16="http://schemas.microsoft.com/office/drawing/2014/main" id="{87A3BC9D-7ADC-4B3E-A348-4484373F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BA6A5CE-7255-4887-9C4E-B4B0940F045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0E2363F-1A2F-4CA4-ABE5-9A7B610FAD78}"/>
              </a:ext>
            </a:extLst>
          </p:cNvPr>
          <p:cNvGrpSpPr/>
          <p:nvPr/>
        </p:nvGrpSpPr>
        <p:grpSpPr>
          <a:xfrm>
            <a:off x="2077235" y="1891506"/>
            <a:ext cx="893988" cy="791725"/>
            <a:chOff x="1899008" y="2354495"/>
            <a:chExt cx="893988" cy="791725"/>
          </a:xfrm>
        </p:grpSpPr>
        <p:pic>
          <p:nvPicPr>
            <p:cNvPr id="69" name="圖形 68" descr="信封">
              <a:extLst>
                <a:ext uri="{FF2B5EF4-FFF2-40B4-BE49-F238E27FC236}">
                  <a16:creationId xmlns:a16="http://schemas.microsoft.com/office/drawing/2014/main" id="{80CE3DAF-D02F-4B86-A46B-EE824C98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4073D4B-258D-4CAC-9E33-FAF85810980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8D45800-4E28-40A8-BB64-449AA39CF13D}"/>
              </a:ext>
            </a:extLst>
          </p:cNvPr>
          <p:cNvGrpSpPr/>
          <p:nvPr/>
        </p:nvGrpSpPr>
        <p:grpSpPr>
          <a:xfrm>
            <a:off x="1248195" y="1893107"/>
            <a:ext cx="893988" cy="791725"/>
            <a:chOff x="1899008" y="2354495"/>
            <a:chExt cx="893988" cy="791725"/>
          </a:xfrm>
        </p:grpSpPr>
        <p:pic>
          <p:nvPicPr>
            <p:cNvPr id="72" name="圖形 71" descr="信封">
              <a:extLst>
                <a:ext uri="{FF2B5EF4-FFF2-40B4-BE49-F238E27FC236}">
                  <a16:creationId xmlns:a16="http://schemas.microsoft.com/office/drawing/2014/main" id="{7F2EA0DE-CF34-466A-BDE5-972C40CF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F50995D-BEDA-4734-AEC7-94CD962D10E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018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765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1831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212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6B3663B5-5BD1-4D3F-A2CF-72EA1D67C359}"/>
              </a:ext>
            </a:extLst>
          </p:cNvPr>
          <p:cNvGrpSpPr/>
          <p:nvPr/>
        </p:nvGrpSpPr>
        <p:grpSpPr>
          <a:xfrm>
            <a:off x="3793520" y="4344231"/>
            <a:ext cx="893988" cy="791725"/>
            <a:chOff x="1899008" y="2354495"/>
            <a:chExt cx="893988" cy="791725"/>
          </a:xfrm>
        </p:grpSpPr>
        <p:pic>
          <p:nvPicPr>
            <p:cNvPr id="120" name="圖形 119" descr="信封">
              <a:extLst>
                <a:ext uri="{FF2B5EF4-FFF2-40B4-BE49-F238E27FC236}">
                  <a16:creationId xmlns:a16="http://schemas.microsoft.com/office/drawing/2014/main" id="{E06A6204-ED05-44DA-9F09-8C7742DA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3F91184D-63C0-490E-92E7-034C5AA2CB5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C48AE53-F6BA-4315-B7FC-924292D2487C}"/>
              </a:ext>
            </a:extLst>
          </p:cNvPr>
          <p:cNvGrpSpPr/>
          <p:nvPr/>
        </p:nvGrpSpPr>
        <p:grpSpPr>
          <a:xfrm>
            <a:off x="2157610" y="4344214"/>
            <a:ext cx="893988" cy="791725"/>
            <a:chOff x="1899008" y="2354495"/>
            <a:chExt cx="893988" cy="791725"/>
          </a:xfrm>
        </p:grpSpPr>
        <p:pic>
          <p:nvPicPr>
            <p:cNvPr id="126" name="圖形 125" descr="信封">
              <a:extLst>
                <a:ext uri="{FF2B5EF4-FFF2-40B4-BE49-F238E27FC236}">
                  <a16:creationId xmlns:a16="http://schemas.microsoft.com/office/drawing/2014/main" id="{1AF0E11B-1624-4547-92F8-8054505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F4EB1A8-EE9C-4C23-898A-07F639DA4F40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05F0F39-3D6D-416F-8115-BFFFBA21169F}"/>
              </a:ext>
            </a:extLst>
          </p:cNvPr>
          <p:cNvGrpSpPr/>
          <p:nvPr/>
        </p:nvGrpSpPr>
        <p:grpSpPr>
          <a:xfrm>
            <a:off x="1328570" y="4345815"/>
            <a:ext cx="893988" cy="791725"/>
            <a:chOff x="1899008" y="2354495"/>
            <a:chExt cx="893988" cy="791725"/>
          </a:xfrm>
        </p:grpSpPr>
        <p:pic>
          <p:nvPicPr>
            <p:cNvPr id="129" name="圖形 128" descr="信封">
              <a:extLst>
                <a:ext uri="{FF2B5EF4-FFF2-40B4-BE49-F238E27FC236}">
                  <a16:creationId xmlns:a16="http://schemas.microsoft.com/office/drawing/2014/main" id="{7FC19B73-377B-4DE6-8032-1D484409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223F7911-40E5-4344-B35D-882C2D19B03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67042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718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2041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A4F7F196-4368-4578-9B1D-00F354F3F098}"/>
              </a:ext>
            </a:extLst>
          </p:cNvPr>
          <p:cNvGrpSpPr/>
          <p:nvPr/>
        </p:nvGrpSpPr>
        <p:grpSpPr>
          <a:xfrm>
            <a:off x="8233280" y="1048698"/>
            <a:ext cx="893988" cy="791725"/>
            <a:chOff x="1899008" y="2354495"/>
            <a:chExt cx="893988" cy="791725"/>
          </a:xfrm>
        </p:grpSpPr>
        <p:pic>
          <p:nvPicPr>
            <p:cNvPr id="138" name="圖形 137" descr="信封">
              <a:extLst>
                <a:ext uri="{FF2B5EF4-FFF2-40B4-BE49-F238E27FC236}">
                  <a16:creationId xmlns:a16="http://schemas.microsoft.com/office/drawing/2014/main" id="{978A0D1E-C7F5-4389-9F8B-0FAD0CDE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1BAE94E-8287-4253-A5D3-6177FCD26B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E4D4A073-0749-417E-9B72-CB174D6D5ACE}"/>
              </a:ext>
            </a:extLst>
          </p:cNvPr>
          <p:cNvGrpSpPr/>
          <p:nvPr/>
        </p:nvGrpSpPr>
        <p:grpSpPr>
          <a:xfrm>
            <a:off x="7415325" y="1041534"/>
            <a:ext cx="893988" cy="791725"/>
            <a:chOff x="1899008" y="2354495"/>
            <a:chExt cx="893988" cy="791725"/>
          </a:xfrm>
        </p:grpSpPr>
        <p:pic>
          <p:nvPicPr>
            <p:cNvPr id="141" name="圖形 140" descr="信封">
              <a:extLst>
                <a:ext uri="{FF2B5EF4-FFF2-40B4-BE49-F238E27FC236}">
                  <a16:creationId xmlns:a16="http://schemas.microsoft.com/office/drawing/2014/main" id="{B995ADCB-FF24-4DD0-9619-9086A69B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F6A9183-31C6-4CF1-AB9E-75F3CE25F19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87B6C6E-5FF2-473E-AF03-0388A1A6C1E0}"/>
              </a:ext>
            </a:extLst>
          </p:cNvPr>
          <p:cNvGrpSpPr/>
          <p:nvPr/>
        </p:nvGrpSpPr>
        <p:grpSpPr>
          <a:xfrm>
            <a:off x="5768330" y="1050282"/>
            <a:ext cx="893988" cy="791725"/>
            <a:chOff x="1899008" y="2354495"/>
            <a:chExt cx="893988" cy="791725"/>
          </a:xfrm>
        </p:grpSpPr>
        <p:pic>
          <p:nvPicPr>
            <p:cNvPr id="147" name="圖形 146" descr="信封">
              <a:extLst>
                <a:ext uri="{FF2B5EF4-FFF2-40B4-BE49-F238E27FC236}">
                  <a16:creationId xmlns:a16="http://schemas.microsoft.com/office/drawing/2014/main" id="{5BF97140-E772-49AF-B711-6E59DC7F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58795043-1E1E-4100-A22A-E0F5B09E61CA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58147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2231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442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393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862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603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0701963-FAC8-4504-8373-0DE48F159496}"/>
              </a:ext>
            </a:extLst>
          </p:cNvPr>
          <p:cNvGrpSpPr/>
          <p:nvPr/>
        </p:nvGrpSpPr>
        <p:grpSpPr>
          <a:xfrm>
            <a:off x="8113180" y="3482097"/>
            <a:ext cx="893988" cy="791725"/>
            <a:chOff x="1899008" y="2354495"/>
            <a:chExt cx="893988" cy="791725"/>
          </a:xfrm>
        </p:grpSpPr>
        <p:pic>
          <p:nvPicPr>
            <p:cNvPr id="156" name="圖形 155" descr="信封">
              <a:extLst>
                <a:ext uri="{FF2B5EF4-FFF2-40B4-BE49-F238E27FC236}">
                  <a16:creationId xmlns:a16="http://schemas.microsoft.com/office/drawing/2014/main" id="{55ABFDCD-1572-4C55-9FEE-BE8E1F9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201D37CF-1664-4BA7-B5F6-7D4B76CEDA93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B6058319-C412-4FB5-B4FE-5B083DE251F1}"/>
              </a:ext>
            </a:extLst>
          </p:cNvPr>
          <p:cNvGrpSpPr/>
          <p:nvPr/>
        </p:nvGrpSpPr>
        <p:grpSpPr>
          <a:xfrm>
            <a:off x="7295225" y="3474933"/>
            <a:ext cx="893988" cy="791725"/>
            <a:chOff x="1899008" y="2354495"/>
            <a:chExt cx="893988" cy="791725"/>
          </a:xfrm>
        </p:grpSpPr>
        <p:pic>
          <p:nvPicPr>
            <p:cNvPr id="159" name="圖形 158" descr="信封">
              <a:extLst>
                <a:ext uri="{FF2B5EF4-FFF2-40B4-BE49-F238E27FC236}">
                  <a16:creationId xmlns:a16="http://schemas.microsoft.com/office/drawing/2014/main" id="{ADB0A992-1E12-4E4D-A1B5-B88B6D10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DAE1378E-63A1-4B81-8D3D-16415DED6F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896B63A7-DA50-4E51-B7F7-4AAB1CCCD3C3}"/>
              </a:ext>
            </a:extLst>
          </p:cNvPr>
          <p:cNvGrpSpPr/>
          <p:nvPr/>
        </p:nvGrpSpPr>
        <p:grpSpPr>
          <a:xfrm>
            <a:off x="6477270" y="3482080"/>
            <a:ext cx="893988" cy="791725"/>
            <a:chOff x="1899008" y="2354495"/>
            <a:chExt cx="893988" cy="791725"/>
          </a:xfrm>
        </p:grpSpPr>
        <p:pic>
          <p:nvPicPr>
            <p:cNvPr id="162" name="圖形 161" descr="信封">
              <a:extLst>
                <a:ext uri="{FF2B5EF4-FFF2-40B4-BE49-F238E27FC236}">
                  <a16:creationId xmlns:a16="http://schemas.microsoft.com/office/drawing/2014/main" id="{ED2E7F05-2830-41B2-9AE5-7FCA1271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43DD64-0BF2-488F-A412-2476C3F4600F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72" name="圖形 171" descr="嚎啕大哭 (無填滿)">
            <a:extLst>
              <a:ext uri="{FF2B5EF4-FFF2-40B4-BE49-F238E27FC236}">
                <a16:creationId xmlns:a16="http://schemas.microsoft.com/office/drawing/2014/main" id="{DE3C8A99-BC64-44FA-BDD0-B6A3FD906D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88961" y="5267194"/>
            <a:ext cx="1114422" cy="1114422"/>
          </a:xfrm>
          <a:prstGeom prst="rect">
            <a:avLst/>
          </a:prstGeom>
        </p:spPr>
      </p:pic>
      <p:pic>
        <p:nvPicPr>
          <p:cNvPr id="173" name="圖形 172" descr="嚎啕大哭 (無填滿)">
            <a:extLst>
              <a:ext uri="{FF2B5EF4-FFF2-40B4-BE49-F238E27FC236}">
                <a16:creationId xmlns:a16="http://schemas.microsoft.com/office/drawing/2014/main" id="{43448C02-D35F-4EB9-81D3-EC3802063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9899" y="2565798"/>
            <a:ext cx="1114422" cy="1114422"/>
          </a:xfrm>
          <a:prstGeom prst="rect">
            <a:avLst/>
          </a:prstGeom>
        </p:spPr>
      </p:pic>
      <p:pic>
        <p:nvPicPr>
          <p:cNvPr id="174" name="圖形 173" descr="嚎啕大哭 (無填滿)">
            <a:extLst>
              <a:ext uri="{FF2B5EF4-FFF2-40B4-BE49-F238E27FC236}">
                <a16:creationId xmlns:a16="http://schemas.microsoft.com/office/drawing/2014/main" id="{F347B363-648E-45A9-B301-488C4A3043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13180" y="1813005"/>
            <a:ext cx="1114422" cy="1114422"/>
          </a:xfrm>
          <a:prstGeom prst="rect">
            <a:avLst/>
          </a:prstGeom>
        </p:spPr>
      </p:pic>
      <p:pic>
        <p:nvPicPr>
          <p:cNvPr id="175" name="圖形 174" descr="嚎啕大哭 (無填滿)">
            <a:extLst>
              <a:ext uri="{FF2B5EF4-FFF2-40B4-BE49-F238E27FC236}">
                <a16:creationId xmlns:a16="http://schemas.microsoft.com/office/drawing/2014/main" id="{83BED2DA-3061-4626-AD1F-840953F6C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6276" y="4493818"/>
            <a:ext cx="1114422" cy="111442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B4C06BF-774A-D349-9A43-EF8A2C36C489}"/>
              </a:ext>
            </a:extLst>
          </p:cNvPr>
          <p:cNvSpPr txBox="1"/>
          <p:nvPr/>
        </p:nvSpPr>
        <p:spPr>
          <a:xfrm>
            <a:off x="5994891" y="170737"/>
            <a:ext cx="30187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這兩頁我在聽你講一下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圖我覺得太複雜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應該可以畫一個fat-free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然後畫兩個flow 走一樣的路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傳統的方法都在一個switch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(or 每個switch)做sketch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然後說會碰撞就好</a:t>
            </a:r>
          </a:p>
        </p:txBody>
      </p:sp>
      <p:pic>
        <p:nvPicPr>
          <p:cNvPr id="94" name="內容版面配置區 6" descr="關閉">
            <a:extLst>
              <a:ext uri="{FF2B5EF4-FFF2-40B4-BE49-F238E27FC236}">
                <a16:creationId xmlns:a16="http://schemas.microsoft.com/office/drawing/2014/main" id="{2829DA3C-3C0F-437D-9A20-FA31C0BF15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01725"/>
              </p:ext>
            </p:extLst>
          </p:nvPr>
        </p:nvGraphicFramePr>
        <p:xfrm>
          <a:off x="282964" y="261527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79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1192543" y="1861474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263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75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0997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18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50776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89" name="圖形 88" descr="戴眼鏡的臉 (無填滿)">
            <a:extLst>
              <a:ext uri="{FF2B5EF4-FFF2-40B4-BE49-F238E27FC236}">
                <a16:creationId xmlns:a16="http://schemas.microsoft.com/office/drawing/2014/main" id="{05441901-D681-4D46-B6BD-5F47DC5756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24077" y="1637944"/>
            <a:ext cx="982146" cy="982146"/>
          </a:xfrm>
          <a:prstGeom prst="rect">
            <a:avLst/>
          </a:prstGeom>
        </p:spPr>
      </p:pic>
      <p:pic>
        <p:nvPicPr>
          <p:cNvPr id="90" name="圖形 89" descr="戴眼鏡的臉 (無填滿)">
            <a:extLst>
              <a:ext uri="{FF2B5EF4-FFF2-40B4-BE49-F238E27FC236}">
                <a16:creationId xmlns:a16="http://schemas.microsoft.com/office/drawing/2014/main" id="{6940EB28-AC7E-471C-BD23-63413091E5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813" y="5502094"/>
            <a:ext cx="982146" cy="982146"/>
          </a:xfrm>
          <a:prstGeom prst="rect">
            <a:avLst/>
          </a:prstGeom>
        </p:spPr>
      </p:pic>
      <p:pic>
        <p:nvPicPr>
          <p:cNvPr id="91" name="圖形 90" descr="戴眼鏡的臉 (無填滿)">
            <a:extLst>
              <a:ext uri="{FF2B5EF4-FFF2-40B4-BE49-F238E27FC236}">
                <a16:creationId xmlns:a16="http://schemas.microsoft.com/office/drawing/2014/main" id="{1AD94AC4-E73B-4A46-85D7-7D21CDC9DC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9370" y="812771"/>
            <a:ext cx="982146" cy="982146"/>
          </a:xfrm>
          <a:prstGeom prst="rect">
            <a:avLst/>
          </a:prstGeom>
        </p:spPr>
      </p:pic>
      <p:pic>
        <p:nvPicPr>
          <p:cNvPr id="92" name="內容版面配置區 91" descr="戴眼鏡的臉 (無填滿)">
            <a:extLst>
              <a:ext uri="{FF2B5EF4-FFF2-40B4-BE49-F238E27FC236}">
                <a16:creationId xmlns:a16="http://schemas.microsoft.com/office/drawing/2014/main" id="{A6312899-83C2-43CF-BE21-7BC216B5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08185" y="4732924"/>
            <a:ext cx="914400" cy="914400"/>
          </a:xfrm>
          <a:prstGeom prst="rect">
            <a:avLst/>
          </a:prstGeom>
        </p:spPr>
      </p:pic>
      <p:pic>
        <p:nvPicPr>
          <p:cNvPr id="65" name="內容版面配置區 6" descr="關閉">
            <a:extLst>
              <a:ext uri="{FF2B5EF4-FFF2-40B4-BE49-F238E27FC236}">
                <a16:creationId xmlns:a16="http://schemas.microsoft.com/office/drawing/2014/main" id="{1C2FD60F-66FA-4F0F-B42B-5B4E80E374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6" y="1757082"/>
            <a:ext cx="7664824" cy="4696254"/>
          </a:xfrm>
        </p:spPr>
        <p:txBody>
          <a:bodyPr/>
          <a:lstStyle/>
          <a:p>
            <a:r>
              <a:rPr lang="en-US" altLang="zh-TW" dirty="0"/>
              <a:t>Alleviate the degree of collisions </a:t>
            </a:r>
          </a:p>
          <a:p>
            <a:r>
              <a:rPr lang="en-US" altLang="zh-TW" dirty="0"/>
              <a:t>Reduce the Relative Error(RE) of all flows</a:t>
            </a:r>
          </a:p>
          <a:p>
            <a:r>
              <a:rPr lang="en-US" altLang="zh-TW" dirty="0"/>
              <a:t>Enhance efficiency of packet 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45FB4-0540-B4C6-8572-448CBA732DC8}"/>
              </a:ext>
            </a:extLst>
          </p:cNvPr>
          <p:cNvGrpSpPr/>
          <p:nvPr/>
        </p:nvGrpSpPr>
        <p:grpSpPr>
          <a:xfrm>
            <a:off x="1972235" y="3567953"/>
            <a:ext cx="5146994" cy="2826510"/>
            <a:chOff x="1500467" y="3144964"/>
            <a:chExt cx="6031139" cy="3303287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A85DE280-3B10-40F8-AB4D-4A6CB3D6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9720" y="4255032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67BE4F4A-EC97-4A36-BDF9-AC73B70C8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7206" y="4233261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C821459A-8A45-4A74-B58F-B81A5D2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39767" y="4244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508EDB8A-6FC4-430F-A8D7-42AD8A5E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6003" y="351714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17FB1F65-9BCF-43A7-A7B7-C9262212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0619" y="553133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75BDA296-5549-447D-8BE6-D3EEC075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351714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15459123-0E62-4840-A72B-1397EEC3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5533851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報紙">
              <a:extLst>
                <a:ext uri="{FF2B5EF4-FFF2-40B4-BE49-F238E27FC236}">
                  <a16:creationId xmlns:a16="http://schemas.microsoft.com/office/drawing/2014/main" id="{347EDC73-0397-4EDF-944E-F0B66A95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0466" y="5246240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報紙">
              <a:extLst>
                <a:ext uri="{FF2B5EF4-FFF2-40B4-BE49-F238E27FC236}">
                  <a16:creationId xmlns:a16="http://schemas.microsoft.com/office/drawing/2014/main" id="{7739C4AB-71C2-4280-8003-DFBC0FAC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2393" y="5159154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報紙">
              <a:extLst>
                <a:ext uri="{FF2B5EF4-FFF2-40B4-BE49-F238E27FC236}">
                  <a16:creationId xmlns:a16="http://schemas.microsoft.com/office/drawing/2014/main" id="{B7DC6DD1-B3E7-4A7F-AF12-2A17AC44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2393" y="3144964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報紙">
              <a:extLst>
                <a:ext uri="{FF2B5EF4-FFF2-40B4-BE49-F238E27FC236}">
                  <a16:creationId xmlns:a16="http://schemas.microsoft.com/office/drawing/2014/main" id="{C767433A-1577-46B2-9E81-7F4A3972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90827" y="4066291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報紙">
              <a:extLst>
                <a:ext uri="{FF2B5EF4-FFF2-40B4-BE49-F238E27FC236}">
                  <a16:creationId xmlns:a16="http://schemas.microsoft.com/office/drawing/2014/main" id="{3FA3E9C1-3B3D-4C3F-9ACE-99E98A4F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00467" y="4098949"/>
              <a:ext cx="914400" cy="914400"/>
            </a:xfrm>
            <a:prstGeom prst="rect">
              <a:avLst/>
            </a:prstGeom>
          </p:spPr>
        </p:pic>
        <p:pic>
          <p:nvPicPr>
            <p:cNvPr id="17" name="圖形 16" descr="報紙">
              <a:extLst>
                <a:ext uri="{FF2B5EF4-FFF2-40B4-BE49-F238E27FC236}">
                  <a16:creationId xmlns:a16="http://schemas.microsoft.com/office/drawing/2014/main" id="{3634C1B9-FBD5-44DA-9DE0-FC5D2EF2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50466" y="3195435"/>
              <a:ext cx="914400" cy="914400"/>
            </a:xfrm>
            <a:prstGeom prst="rect">
              <a:avLst/>
            </a:prstGeom>
          </p:spPr>
        </p:pic>
        <p:pic>
          <p:nvPicPr>
            <p:cNvPr id="18" name="圖形 17" descr="報紙">
              <a:extLst>
                <a:ext uri="{FF2B5EF4-FFF2-40B4-BE49-F238E27FC236}">
                  <a16:creationId xmlns:a16="http://schemas.microsoft.com/office/drawing/2014/main" id="{89ED1D37-AAD9-4EB9-A284-A817EE01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14800" y="4098949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C0F245-4BA6-DE4A-E978-0F7E0218C579}"/>
              </a:ext>
            </a:extLst>
          </p:cNvPr>
          <p:cNvSpPr txBox="1"/>
          <p:nvPr/>
        </p:nvSpPr>
        <p:spPr>
          <a:xfrm>
            <a:off x="681318" y="953851"/>
            <a:ext cx="8319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Multi-Switch Cooperative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assign flows to switches?</a:t>
            </a:r>
          </a:p>
          <a:p>
            <a:pPr lvl="1"/>
            <a:r>
              <a:rPr lang="en-US" altLang="zh-TW" dirty="0"/>
              <a:t>Distribute monitoring load across switches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How to provide heterogeneous monitoring resolutions for different flows?</a:t>
            </a:r>
          </a:p>
          <a:p>
            <a:pPr lvl="1"/>
            <a:r>
              <a:rPr lang="en-US" altLang="zh-TW" dirty="0"/>
              <a:t>More important flows, higher monitoring precision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r>
              <a:rPr lang="x-none" altLang="zh-TW" sz="2800" dirty="0"/>
              <a:t>Performance Evaluation</a:t>
            </a:r>
          </a:p>
          <a:p>
            <a:r>
              <a:rPr lang="x-none" altLang="zh-TW" sz="2800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flows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monitoring switches of each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WRE(Worst Relative Error) of all flows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0D32AB-ACB2-470F-93E0-9865F8D0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14475"/>
            <a:ext cx="7886700" cy="38290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8B77515-643D-49D2-90C9-0E46D009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63BDC4-913C-4D24-A861-81C3104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B9A7C5-2568-4EF3-940E-2BBE5D03E360}"/>
              </a:ext>
            </a:extLst>
          </p:cNvPr>
          <p:cNvSpPr/>
          <p:nvPr/>
        </p:nvSpPr>
        <p:spPr>
          <a:xfrm>
            <a:off x="1366576" y="2481944"/>
            <a:ext cx="2753248" cy="281353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43AFC-2472-4E6E-B364-F165E1629619}"/>
              </a:ext>
            </a:extLst>
          </p:cNvPr>
          <p:cNvSpPr/>
          <p:nvPr/>
        </p:nvSpPr>
        <p:spPr>
          <a:xfrm>
            <a:off x="1366576" y="2763297"/>
            <a:ext cx="2753248" cy="28135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31AFC-8148-44B5-B250-2CD4CF546E51}"/>
              </a:ext>
            </a:extLst>
          </p:cNvPr>
          <p:cNvSpPr/>
          <p:nvPr/>
        </p:nvSpPr>
        <p:spPr>
          <a:xfrm>
            <a:off x="1366576" y="3044650"/>
            <a:ext cx="4672483" cy="522515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DAAC93-96AE-4955-B7C9-0F2AD8FFC0B1}"/>
              </a:ext>
            </a:extLst>
          </p:cNvPr>
          <p:cNvSpPr/>
          <p:nvPr/>
        </p:nvSpPr>
        <p:spPr>
          <a:xfrm>
            <a:off x="1366575" y="3557116"/>
            <a:ext cx="4672483" cy="1017709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43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Flow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Path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Switch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694290" y="2591242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Can its RE be lowered?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/>
              <a:t>End</a:t>
            </a:r>
            <a:endParaRPr lang="zh-TW" altLang="en-US" sz="2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56355-8B2D-40CD-BCA8-6B3686BC262B}"/>
              </a:ext>
            </a:extLst>
          </p:cNvPr>
          <p:cNvSpPr txBox="1"/>
          <p:nvPr/>
        </p:nvSpPr>
        <p:spPr>
          <a:xfrm>
            <a:off x="5608081" y="462082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best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 animBg="1"/>
      <p:bldP spid="43" grpId="0"/>
      <p:bldP spid="44" grpId="0"/>
      <p:bldP spid="47" grpId="0" animBg="1"/>
      <p:bldP spid="57" grpId="0"/>
      <p:bldP spid="61" grpId="0"/>
      <p:bldP spid="62" grpId="0" animBg="1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CF2D9-A0C5-4F50-974F-7B67384B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80F2D-80A9-4CAF-8E4F-B311F33CB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How to calculate multi-switch RE of flow f ?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2. How to find the best switch along k-shortest path ?</a:t>
            </a:r>
          </a:p>
          <a:p>
            <a:endParaRPr lang="en-US" altLang="zh-TW" dirty="0"/>
          </a:p>
          <a:p>
            <a:r>
              <a:rPr lang="en-US" altLang="zh-TW" dirty="0"/>
              <a:t>3. How to query across cooperative switches 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55DC5-22DE-4038-9E15-D61190C9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35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6D2EB-B89D-4934-98B0-0884FC5D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r>
              <a:rPr lang="en-US" altLang="zh-TW" sz="3200" b="1" dirty="0"/>
              <a:t>Relative Error(RE)</a:t>
            </a: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E3EC6A-E71A-4842-9355-128D6833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01" y="3658791"/>
            <a:ext cx="5200650" cy="12001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Calculate Multi-Switch RE of Flow f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309569" y="3702609"/>
            <a:ext cx="3812530" cy="4672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3975B-C664-F94B-A736-52D44E3D5869}"/>
              </a:ext>
            </a:extLst>
          </p:cNvPr>
          <p:cNvSpPr txBox="1"/>
          <p:nvPr/>
        </p:nvSpPr>
        <p:spPr>
          <a:xfrm>
            <a:off x="457200" y="5518538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</a:rPr>
              <a:t>How to evaluate the performance of </a:t>
            </a:r>
            <a:br>
              <a:rPr lang="en-US" altLang="zh-TW" sz="2800" dirty="0">
                <a:solidFill>
                  <a:schemeClr val="accent1"/>
                </a:solidFill>
              </a:rPr>
            </a:br>
            <a:r>
              <a:rPr lang="en-US" altLang="zh-TW" sz="2800" dirty="0">
                <a:solidFill>
                  <a:schemeClr val="accent1"/>
                </a:solidFill>
              </a:rPr>
              <a:t>cross-switch RE of a flow?</a:t>
            </a:r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Cross-switch RE of a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evaluate the performance of cross-switch RE of a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351A0E-2512-469E-B67A-6FEF87F34ADE}"/>
              </a:ext>
            </a:extLst>
          </p:cNvPr>
          <p:cNvGrpSpPr/>
          <p:nvPr/>
        </p:nvGrpSpPr>
        <p:grpSpPr>
          <a:xfrm>
            <a:off x="3896638" y="2051329"/>
            <a:ext cx="1742161" cy="751225"/>
            <a:chOff x="1750594" y="2167708"/>
            <a:chExt cx="700353" cy="529772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51273F2-8E2A-4EC2-A264-CA81C590D36F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22CB5D-70FE-4792-9E96-9035586CCCB6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F844DE-D18B-4386-9195-FA572DF84945}"/>
              </a:ext>
            </a:extLst>
          </p:cNvPr>
          <p:cNvGrpSpPr/>
          <p:nvPr/>
        </p:nvGrpSpPr>
        <p:grpSpPr>
          <a:xfrm>
            <a:off x="4203906" y="2501159"/>
            <a:ext cx="2349294" cy="367410"/>
            <a:chOff x="1907677" y="2330070"/>
            <a:chExt cx="1993750" cy="3674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024D3C-8356-4D09-827D-EDEFD7A46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4F9123-7F67-46B7-B7D0-703BA7790F71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0156FB2-3103-44DE-AE2D-9140FB0B49B0}"/>
              </a:ext>
            </a:extLst>
          </p:cNvPr>
          <p:cNvGrpSpPr/>
          <p:nvPr/>
        </p:nvGrpSpPr>
        <p:grpSpPr>
          <a:xfrm>
            <a:off x="4203905" y="2707963"/>
            <a:ext cx="1520085" cy="417750"/>
            <a:chOff x="1907677" y="2536874"/>
            <a:chExt cx="1216510" cy="38526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D476614-09C8-40D8-B045-4E2515F37D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33E7B7-987E-4636-ACAB-B3F4EB91950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7DB838-AD7F-4D7C-BFF8-F6AF6A2A5046}"/>
              </a:ext>
            </a:extLst>
          </p:cNvPr>
          <p:cNvGrpSpPr/>
          <p:nvPr/>
        </p:nvGrpSpPr>
        <p:grpSpPr>
          <a:xfrm rot="20361036">
            <a:off x="4290181" y="2379966"/>
            <a:ext cx="2965812" cy="1751025"/>
            <a:chOff x="1858277" y="2697480"/>
            <a:chExt cx="729998" cy="533387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57EBB18-6497-4681-A150-E2099537F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6E3E6-D958-4064-A9B2-CA43B96C992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F0C40FE-8C36-4A35-B17E-0C33ADEA548D}"/>
              </a:ext>
            </a:extLst>
          </p:cNvPr>
          <p:cNvGrpSpPr/>
          <p:nvPr/>
        </p:nvGrpSpPr>
        <p:grpSpPr>
          <a:xfrm rot="1665010">
            <a:off x="3986732" y="4005772"/>
            <a:ext cx="2361476" cy="1540290"/>
            <a:chOff x="1750594" y="2167708"/>
            <a:chExt cx="700353" cy="529772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2BCD1C-4DF9-49A0-8F3D-B97B5FEF73C5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1B5BDA0-045A-4470-9654-03BE99942119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EF8F717-9068-46D0-8BC2-1CFD08BFB56F}"/>
              </a:ext>
            </a:extLst>
          </p:cNvPr>
          <p:cNvGrpSpPr/>
          <p:nvPr/>
        </p:nvGrpSpPr>
        <p:grpSpPr>
          <a:xfrm>
            <a:off x="4268653" y="4784057"/>
            <a:ext cx="3387871" cy="367410"/>
            <a:chOff x="1907677" y="2330070"/>
            <a:chExt cx="1993750" cy="36741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0165085-CA15-430E-9E5D-BB30F552C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EC6E606-9951-4212-9CE2-84A985D0AD94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41F620-9B10-46B8-927E-2383272DA617}"/>
              </a:ext>
            </a:extLst>
          </p:cNvPr>
          <p:cNvGrpSpPr/>
          <p:nvPr/>
        </p:nvGrpSpPr>
        <p:grpSpPr>
          <a:xfrm>
            <a:off x="4268653" y="5022172"/>
            <a:ext cx="1415018" cy="427710"/>
            <a:chOff x="1907677" y="2536874"/>
            <a:chExt cx="1216510" cy="385268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FEFBCE8-BF8D-4B05-A6E5-8D2E84D4AEC4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40BEE-280E-4B23-9EF2-01153ECC15A2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EAF2300-93E4-4987-BC7D-0BD5021AC8AC}"/>
              </a:ext>
            </a:extLst>
          </p:cNvPr>
          <p:cNvGrpSpPr/>
          <p:nvPr/>
        </p:nvGrpSpPr>
        <p:grpSpPr>
          <a:xfrm rot="20387114">
            <a:off x="4422466" y="4875893"/>
            <a:ext cx="1932014" cy="1494601"/>
            <a:chOff x="1858277" y="2697480"/>
            <a:chExt cx="729998" cy="533387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41C39B63-81A3-4B68-98BA-D32B2E9B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6F6CB7E-3719-4BDC-B1F7-A0B1367BB47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EC1494A-6CA4-4348-A6DE-BF5B043C68A3}"/>
              </a:ext>
            </a:extLst>
          </p:cNvPr>
          <p:cNvSpPr/>
          <p:nvPr/>
        </p:nvSpPr>
        <p:spPr>
          <a:xfrm>
            <a:off x="2991250" y="3299246"/>
            <a:ext cx="2710440" cy="1120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RE = min{4,5} = 4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B2E29BC-4835-493C-8F48-7CFE7529ED8B}"/>
              </a:ext>
            </a:extLst>
          </p:cNvPr>
          <p:cNvSpPr/>
          <p:nvPr/>
        </p:nvSpPr>
        <p:spPr>
          <a:xfrm>
            <a:off x="5380167" y="1885498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55B08C4-51A2-45F1-A990-4E5CB35C5744}"/>
              </a:ext>
            </a:extLst>
          </p:cNvPr>
          <p:cNvSpPr/>
          <p:nvPr/>
        </p:nvSpPr>
        <p:spPr>
          <a:xfrm>
            <a:off x="6318053" y="5727267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 animBg="1"/>
      <p:bldP spid="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12EA1-6EDF-4329-9301-1FE734DC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Best switch along 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E4DAF0-6693-4057-8B88-F0581DB4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Routing Algorithm</a:t>
            </a:r>
          </a:p>
          <a:p>
            <a:pPr lvl="1"/>
            <a:r>
              <a:rPr lang="en-US" altLang="zh-TW" dirty="0"/>
              <a:t>Shortest path</a:t>
            </a:r>
          </a:p>
          <a:p>
            <a:pPr lvl="1"/>
            <a:r>
              <a:rPr lang="en-US" altLang="zh-TW" dirty="0"/>
              <a:t>Longest path</a:t>
            </a:r>
          </a:p>
          <a:p>
            <a:pPr lvl="1"/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036BD-5196-46B0-B94D-36BCE9FB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92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186270E-8BDF-4BC3-8386-AFA4C63E5A23}"/>
              </a:ext>
            </a:extLst>
          </p:cNvPr>
          <p:cNvSpPr/>
          <p:nvPr/>
        </p:nvSpPr>
        <p:spPr>
          <a:xfrm>
            <a:off x="5039544" y="4825973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4F016974-212C-4CA5-B666-23D668644C35}"/>
              </a:ext>
            </a:extLst>
          </p:cNvPr>
          <p:cNvSpPr/>
          <p:nvPr/>
        </p:nvSpPr>
        <p:spPr>
          <a:xfrm>
            <a:off x="2484159" y="4820424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Naïve way: Shortest Path</a:t>
            </a:r>
          </a:p>
          <a:p>
            <a:pPr lvl="1"/>
            <a:r>
              <a:rPr lang="en-US" altLang="zh-TW" dirty="0"/>
              <a:t>Every flow use the same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003387" y="2859286"/>
            <a:ext cx="202170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>
            <a:off x="2484455" y="4584874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5039543" y="458424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1F62712-8772-4A4E-AE95-C7516F232230}"/>
              </a:ext>
            </a:extLst>
          </p:cNvPr>
          <p:cNvSpPr/>
          <p:nvPr/>
        </p:nvSpPr>
        <p:spPr>
          <a:xfrm>
            <a:off x="2484455" y="4363257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C8E3219B-9F74-401E-B6C5-6F8E4CBAEE39}"/>
              </a:ext>
            </a:extLst>
          </p:cNvPr>
          <p:cNvSpPr/>
          <p:nvPr/>
        </p:nvSpPr>
        <p:spPr>
          <a:xfrm>
            <a:off x="5039544" y="4353761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010E9D8-1845-4191-BEF3-0ABD8B48295E}"/>
              </a:ext>
            </a:extLst>
          </p:cNvPr>
          <p:cNvSpPr txBox="1"/>
          <p:nvPr/>
        </p:nvSpPr>
        <p:spPr>
          <a:xfrm>
            <a:off x="7002821" y="3681988"/>
            <a:ext cx="2021707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21608F0-22E2-4463-B3CE-E0FE11E9B4E0}"/>
              </a:ext>
            </a:extLst>
          </p:cNvPr>
          <p:cNvSpPr txBox="1"/>
          <p:nvPr/>
        </p:nvSpPr>
        <p:spPr>
          <a:xfrm>
            <a:off x="7002820" y="2016898"/>
            <a:ext cx="202170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65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18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Naïve way: Longest Path</a:t>
            </a:r>
          </a:p>
          <a:p>
            <a:pPr lvl="1"/>
            <a:r>
              <a:rPr lang="en-US" altLang="zh-TW" dirty="0"/>
              <a:t>Go through all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21" y="3347909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766" y="3326983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970" y="3347909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2340094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4355725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2340094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4356799"/>
            <a:ext cx="914400" cy="9144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1835721" y="4262309"/>
            <a:ext cx="1249964" cy="5516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1835721" y="2797294"/>
            <a:ext cx="1249964" cy="5506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542885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542885" y="4262309"/>
            <a:ext cx="1145285" cy="944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688170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290655" y="2797294"/>
            <a:ext cx="1038311" cy="52968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688170" y="4262309"/>
            <a:ext cx="1145285" cy="9341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290655" y="4241383"/>
            <a:ext cx="1038311" cy="57154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292921" y="3805109"/>
            <a:ext cx="193804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45370" y="3784183"/>
            <a:ext cx="1726396" cy="2092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42885" y="3254494"/>
            <a:ext cx="0" cy="110230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3455" y="3254494"/>
            <a:ext cx="0" cy="110123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000085" y="4812925"/>
            <a:ext cx="1376170" cy="107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000085" y="2797294"/>
            <a:ext cx="137617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1835721" y="4262309"/>
            <a:ext cx="0" cy="112474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21" y="5387053"/>
            <a:ext cx="914400" cy="914400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893" y="5387053"/>
            <a:ext cx="914400" cy="914400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7328966" y="4241383"/>
            <a:ext cx="3127" cy="114567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A44428D-F7DE-4DAE-951F-EE34C4D3FD7A}"/>
              </a:ext>
            </a:extLst>
          </p:cNvPr>
          <p:cNvSpPr/>
          <p:nvPr/>
        </p:nvSpPr>
        <p:spPr>
          <a:xfrm rot="16200000">
            <a:off x="1392662" y="4492529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814EF97-4B13-491E-8EAB-DD6C6C68B42B}"/>
              </a:ext>
            </a:extLst>
          </p:cNvPr>
          <p:cNvSpPr/>
          <p:nvPr/>
        </p:nvSpPr>
        <p:spPr>
          <a:xfrm rot="19992208">
            <a:off x="1733318" y="286164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6D5E0EED-8DA5-4280-83DD-16708BEB7725}"/>
              </a:ext>
            </a:extLst>
          </p:cNvPr>
          <p:cNvSpPr/>
          <p:nvPr/>
        </p:nvSpPr>
        <p:spPr>
          <a:xfrm>
            <a:off x="3997213" y="25373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40AA699-5EED-420D-B14D-AF1F959A4B94}"/>
              </a:ext>
            </a:extLst>
          </p:cNvPr>
          <p:cNvSpPr/>
          <p:nvPr/>
        </p:nvSpPr>
        <p:spPr>
          <a:xfrm rot="10061883">
            <a:off x="4903756" y="3082739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CFDF335-91EF-4A96-B909-8CA18E39EB18}"/>
              </a:ext>
            </a:extLst>
          </p:cNvPr>
          <p:cNvSpPr/>
          <p:nvPr/>
        </p:nvSpPr>
        <p:spPr>
          <a:xfrm rot="10061883">
            <a:off x="3643028" y="4072433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54759A1-F31A-4F65-A394-B57FB3E57B93}"/>
              </a:ext>
            </a:extLst>
          </p:cNvPr>
          <p:cNvSpPr/>
          <p:nvPr/>
        </p:nvSpPr>
        <p:spPr>
          <a:xfrm>
            <a:off x="3956929" y="46787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38AD8143-04F3-464A-88BF-3ABD6385F6DA}"/>
              </a:ext>
            </a:extLst>
          </p:cNvPr>
          <p:cNvSpPr/>
          <p:nvPr/>
        </p:nvSpPr>
        <p:spPr>
          <a:xfrm rot="19992208">
            <a:off x="6194561" y="4366144"/>
            <a:ext cx="1043927" cy="4457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DECEEC5-EAE4-42E7-B714-9C9F77530339}"/>
              </a:ext>
            </a:extLst>
          </p:cNvPr>
          <p:cNvSpPr/>
          <p:nvPr/>
        </p:nvSpPr>
        <p:spPr>
          <a:xfrm rot="5400000">
            <a:off x="6917895" y="4525144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5858C-8173-43D4-89EF-CE8409DB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0E6D5B-FFE0-4E8E-9557-2550C0F7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r>
              <a:rPr lang="en-US" altLang="zh-TW" dirty="0"/>
              <a:t>Switch congestion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en-US" altLang="zh-TW" dirty="0"/>
              <a:t> flow errors</a:t>
            </a:r>
          </a:p>
          <a:p>
            <a:pPr lvl="1"/>
            <a:endParaRPr lang="en-US" altLang="zh-TW" dirty="0"/>
          </a:p>
          <a:p>
            <a:r>
              <a:rPr lang="en-US" altLang="zh-TW" b="1" dirty="0"/>
              <a:t>Longest path</a:t>
            </a:r>
          </a:p>
          <a:p>
            <a:pPr lvl="1"/>
            <a:r>
              <a:rPr lang="en-US" altLang="zh-TW" dirty="0"/>
              <a:t>Higher offloading opportunity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dirty="0"/>
              <a:t>Routing overhead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74299-C048-4098-B6D4-5F76141C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34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Algorithm[6]</a:t>
            </a:r>
          </a:p>
          <a:p>
            <a:pPr lvl="1"/>
            <a:r>
              <a:rPr lang="en-US" altLang="zh-TW" dirty="0"/>
              <a:t>Use path loading and switch to choose best path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2ED056D-3152-48F7-AD4F-0F3ACBC0CE3C}"/>
              </a:ext>
            </a:extLst>
          </p:cNvPr>
          <p:cNvGrpSpPr/>
          <p:nvPr/>
        </p:nvGrpSpPr>
        <p:grpSpPr>
          <a:xfrm>
            <a:off x="1661278" y="2503373"/>
            <a:ext cx="6024578" cy="4213584"/>
            <a:chOff x="1559711" y="2304926"/>
            <a:chExt cx="6024578" cy="4213584"/>
          </a:xfrm>
        </p:grpSpPr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2300181E-99C9-4F82-AAEE-A2F0217B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1FE9777-F1B2-4011-BF14-3260C1F1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9F2B3064-0008-445E-B94A-124138DD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E6D838C6-7977-474D-897D-5CF1A4F6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伺服器">
              <a:extLst>
                <a:ext uri="{FF2B5EF4-FFF2-40B4-BE49-F238E27FC236}">
                  <a16:creationId xmlns:a16="http://schemas.microsoft.com/office/drawing/2014/main" id="{6C72B986-43D3-4C5D-91B3-C6616BD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伺服器">
              <a:extLst>
                <a:ext uri="{FF2B5EF4-FFF2-40B4-BE49-F238E27FC236}">
                  <a16:creationId xmlns:a16="http://schemas.microsoft.com/office/drawing/2014/main" id="{0E7FD85B-1DDA-4C33-A149-7B740ADFE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伺服器">
              <a:extLst>
                <a:ext uri="{FF2B5EF4-FFF2-40B4-BE49-F238E27FC236}">
                  <a16:creationId xmlns:a16="http://schemas.microsoft.com/office/drawing/2014/main" id="{CCD1CBBE-7DDE-4476-986C-B59FAB4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54F17A9-662F-4922-9EA9-BABE4470F37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4FDC70F-C0AA-448D-BB11-038CD7874C5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2EDB4F4-F89B-4874-BBA5-2C4948E5724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F228BF-7EF8-4D5B-9AAA-6F5E81BF0A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DBE41C7-2EFC-4BE9-BEBE-B854C8BF6451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DB358E62-B8DF-427A-9590-DFC23753B012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3D4EC3E-FE57-4309-BA30-3F10465AAA7F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52EF135-E83C-4554-84C2-B8078320C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9CF2DFF-7E25-4CCC-BE65-039964613CA3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09ACE2A-59B5-4FCF-AC66-35D11C55D169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形 26" descr="電腦">
              <a:extLst>
                <a:ext uri="{FF2B5EF4-FFF2-40B4-BE49-F238E27FC236}">
                  <a16:creationId xmlns:a16="http://schemas.microsoft.com/office/drawing/2014/main" id="{EB0BFED0-0229-4630-B997-E3DD8579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8" name="圖形 27" descr="電腦">
              <a:extLst>
                <a:ext uri="{FF2B5EF4-FFF2-40B4-BE49-F238E27FC236}">
                  <a16:creationId xmlns:a16="http://schemas.microsoft.com/office/drawing/2014/main" id="{905A1A5A-22E1-4A5C-9377-F2FE41F5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52F4B4D-F66D-4FB5-ADC1-BD7498CC7559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0C85472-61E6-45C9-BDFC-DE8A60B013C0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717433-CC93-4BAE-82BA-90D3B7E1D5F9}"/>
              </a:ext>
            </a:extLst>
          </p:cNvPr>
          <p:cNvSpPr txBox="1"/>
          <p:nvPr/>
        </p:nvSpPr>
        <p:spPr>
          <a:xfrm>
            <a:off x="1843640" y="465008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34A36C-E837-4196-AB2D-671A56FA4708}"/>
              </a:ext>
            </a:extLst>
          </p:cNvPr>
          <p:cNvSpPr txBox="1"/>
          <p:nvPr/>
        </p:nvSpPr>
        <p:spPr>
          <a:xfrm>
            <a:off x="4383081" y="462702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1AB892-EDDF-4EF1-ACA9-32A0E273BFFE}"/>
              </a:ext>
            </a:extLst>
          </p:cNvPr>
          <p:cNvSpPr txBox="1"/>
          <p:nvPr/>
        </p:nvSpPr>
        <p:spPr>
          <a:xfrm>
            <a:off x="6940524" y="462689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ABBD0-53DD-4595-AB37-ACE2F7AC1299}"/>
              </a:ext>
            </a:extLst>
          </p:cNvPr>
          <p:cNvSpPr txBox="1"/>
          <p:nvPr/>
        </p:nvSpPr>
        <p:spPr>
          <a:xfrm>
            <a:off x="2627500" y="260439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31F3BD-D7D0-437F-97E5-F026909C85CF}"/>
              </a:ext>
            </a:extLst>
          </p:cNvPr>
          <p:cNvSpPr txBox="1"/>
          <p:nvPr/>
        </p:nvSpPr>
        <p:spPr>
          <a:xfrm>
            <a:off x="3543954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A3589-225C-437F-BD0C-CD9DE9FF9575}"/>
              </a:ext>
            </a:extLst>
          </p:cNvPr>
          <p:cNvSpPr txBox="1"/>
          <p:nvPr/>
        </p:nvSpPr>
        <p:spPr>
          <a:xfrm>
            <a:off x="53091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2B33B49-4A2D-4B62-A60C-89414C456442}"/>
              </a:ext>
            </a:extLst>
          </p:cNvPr>
          <p:cNvSpPr txBox="1"/>
          <p:nvPr/>
        </p:nvSpPr>
        <p:spPr>
          <a:xfrm>
            <a:off x="62235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4719179D-7D4E-43D0-997D-57136633D7C3}"/>
              </a:ext>
            </a:extLst>
          </p:cNvPr>
          <p:cNvSpPr/>
          <p:nvPr/>
        </p:nvSpPr>
        <p:spPr>
          <a:xfrm>
            <a:off x="2586022" y="47833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C11762F-0053-489C-BD52-D3618A16067A}"/>
              </a:ext>
            </a:extLst>
          </p:cNvPr>
          <p:cNvSpPr/>
          <p:nvPr/>
        </p:nvSpPr>
        <p:spPr>
          <a:xfrm>
            <a:off x="5141110" y="478268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F1740AC-6840-4622-89A1-E85E1C2707CC}"/>
              </a:ext>
            </a:extLst>
          </p:cNvPr>
          <p:cNvSpPr txBox="1"/>
          <p:nvPr/>
        </p:nvSpPr>
        <p:spPr>
          <a:xfrm>
            <a:off x="7099335" y="2967430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13D20C-FD43-41C6-852B-FFCC50ADDF8C}"/>
              </a:ext>
            </a:extLst>
          </p:cNvPr>
          <p:cNvSpPr txBox="1"/>
          <p:nvPr/>
        </p:nvSpPr>
        <p:spPr>
          <a:xfrm>
            <a:off x="34589" y="2905500"/>
            <a:ext cx="288572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1365826-74AD-4C79-86AF-BC6D6EFFE39A}"/>
              </a:ext>
            </a:extLst>
          </p:cNvPr>
          <p:cNvSpPr/>
          <p:nvPr/>
        </p:nvSpPr>
        <p:spPr>
          <a:xfrm>
            <a:off x="-8965" y="6537185"/>
            <a:ext cx="84506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[6]</a:t>
            </a:r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1050" dirty="0" err="1">
                <a:solidFill>
                  <a:schemeClr val="bg2">
                    <a:lumMod val="75000"/>
                  </a:schemeClr>
                </a:solidFill>
              </a:rPr>
              <a:t>Jin</a:t>
            </a:r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  <a:t> Y. Yen “FINDING THE K SHORTEST LOOPLESS PATHS IN A NETWORK*, 2009.</a:t>
            </a:r>
          </a:p>
          <a:p>
            <a:b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</a:br>
            <a:endParaRPr lang="zh-TW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52996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0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9DBC0-10B6-48FC-AEBB-97F9059A88F0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8059" y="4215958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671460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D1462-D296-2643-A2FB-F2B685B85A65}"/>
              </a:ext>
            </a:extLst>
          </p:cNvPr>
          <p:cNvCxnSpPr/>
          <p:nvPr/>
        </p:nvCxnSpPr>
        <p:spPr>
          <a:xfrm>
            <a:off x="4572000" y="1252025"/>
            <a:ext cx="0" cy="405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AB48A-7D80-3D4D-85E2-B0DEC5E4C0F9}"/>
              </a:ext>
            </a:extLst>
          </p:cNvPr>
          <p:cNvSpPr txBox="1"/>
          <p:nvPr/>
        </p:nvSpPr>
        <p:spPr>
          <a:xfrm>
            <a:off x="6951407" y="15080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TW" dirty="0"/>
              <a:t>ash-based</a:t>
            </a:r>
          </a:p>
        </p:txBody>
      </p:sp>
      <p:sp>
        <p:nvSpPr>
          <p:cNvPr id="34" name="箭號: 向右 6">
            <a:extLst>
              <a:ext uri="{FF2B5EF4-FFF2-40B4-BE49-F238E27FC236}">
                <a16:creationId xmlns:a16="http://schemas.microsoft.com/office/drawing/2014/main" id="{51419F9E-6574-DE42-831C-BFDCF874BE28}"/>
              </a:ext>
            </a:extLst>
          </p:cNvPr>
          <p:cNvSpPr/>
          <p:nvPr/>
        </p:nvSpPr>
        <p:spPr>
          <a:xfrm>
            <a:off x="2794280" y="3668387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" name="箭號: 向右 6">
            <a:extLst>
              <a:ext uri="{FF2B5EF4-FFF2-40B4-BE49-F238E27FC236}">
                <a16:creationId xmlns:a16="http://schemas.microsoft.com/office/drawing/2014/main" id="{6E68B0CA-AF46-FB4F-B768-D7935939F25D}"/>
              </a:ext>
            </a:extLst>
          </p:cNvPr>
          <p:cNvSpPr/>
          <p:nvPr/>
        </p:nvSpPr>
        <p:spPr>
          <a:xfrm>
            <a:off x="5014587" y="3673421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8" name="圖形 7" descr="皇冠">
            <a:extLst>
              <a:ext uri="{FF2B5EF4-FFF2-40B4-BE49-F238E27FC236}">
                <a16:creationId xmlns:a16="http://schemas.microsoft.com/office/drawing/2014/main" id="{C55C5E53-B53B-4338-9D99-1AF546F18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560" y="3951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L -2.22222E-6 -0.03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034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  <p:bldP spid="18" grpId="1" animBg="1"/>
      <p:bldP spid="38" grpId="0"/>
      <p:bldP spid="39" grpId="0"/>
      <p:bldP spid="40" grpId="0"/>
      <p:bldP spid="41" grpId="0"/>
      <p:bldP spid="14" grpId="0"/>
      <p:bldP spid="34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0203" y="41623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9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2459" y="2129830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6859" y="2137178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039" y="41869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Flow1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Flow2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Flow3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6970036" y="1653372"/>
            <a:ext cx="206819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14404" y="2355438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 rot="18384594">
            <a:off x="1793479" y="3775192"/>
            <a:ext cx="990205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2847481" y="2990724"/>
            <a:ext cx="914400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036DF55-A446-4BD0-8955-F11A4FDD23B5}"/>
              </a:ext>
            </a:extLst>
          </p:cNvPr>
          <p:cNvSpPr/>
          <p:nvPr/>
        </p:nvSpPr>
        <p:spPr>
          <a:xfrm rot="1101683">
            <a:off x="4020167" y="3522301"/>
            <a:ext cx="2738994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969B6248-D8C5-421C-9406-8F79893BC756}"/>
              </a:ext>
            </a:extLst>
          </p:cNvPr>
          <p:cNvSpPr/>
          <p:nvPr/>
        </p:nvSpPr>
        <p:spPr>
          <a:xfrm rot="20452157">
            <a:off x="1931015" y="3639981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8F9F4EA-AF73-4D48-AA8B-C0787B0B8D47}"/>
              </a:ext>
            </a:extLst>
          </p:cNvPr>
          <p:cNvSpPr/>
          <p:nvPr/>
        </p:nvSpPr>
        <p:spPr>
          <a:xfrm>
            <a:off x="5469653" y="3000656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6F38FDE7-837A-46A7-BEAC-68FD0BFBF38A}"/>
              </a:ext>
            </a:extLst>
          </p:cNvPr>
          <p:cNvSpPr/>
          <p:nvPr/>
        </p:nvSpPr>
        <p:spPr>
          <a:xfrm rot="3243728">
            <a:off x="6208540" y="3572040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136C3D-9B03-4494-9752-468DF5ABA8AD}"/>
              </a:ext>
            </a:extLst>
          </p:cNvPr>
          <p:cNvSpPr txBox="1"/>
          <p:nvPr/>
        </p:nvSpPr>
        <p:spPr>
          <a:xfrm>
            <a:off x="6975060" y="2679168"/>
            <a:ext cx="20681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={s1,s4,s5,s3}</a:t>
            </a:r>
            <a:endParaRPr lang="zh-TW" altLang="en-US" sz="2400" b="1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ADB809D-4E36-4044-AB4D-C7380788CEC7}"/>
              </a:ext>
            </a:extLst>
          </p:cNvPr>
          <p:cNvSpPr/>
          <p:nvPr/>
        </p:nvSpPr>
        <p:spPr>
          <a:xfrm>
            <a:off x="2474111" y="456768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244ED97F-4844-4498-ABF9-7ED37B3B390E}"/>
              </a:ext>
            </a:extLst>
          </p:cNvPr>
          <p:cNvSpPr/>
          <p:nvPr/>
        </p:nvSpPr>
        <p:spPr>
          <a:xfrm>
            <a:off x="5029199" y="456704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7EB0ED-81EE-4506-BF67-B0BFBBBD9676}"/>
              </a:ext>
            </a:extLst>
          </p:cNvPr>
          <p:cNvSpPr txBox="1"/>
          <p:nvPr/>
        </p:nvSpPr>
        <p:spPr>
          <a:xfrm>
            <a:off x="6967011" y="3705543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54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5A8D4C-D6D7-4DF2-851E-F29DC38F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Query Across </a:t>
            </a:r>
            <a:r>
              <a:rPr lang="en-US" altLang="zh-TW" dirty="0"/>
              <a:t>Cooperative Switches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AB7D33-162F-4A48-8B69-C1795E52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E780BF-F739-47D1-9235-BFBEB694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76305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52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31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20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9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BC34C67A-539B-4BC8-A0E0-E1C9F4D821B1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EABF4261-2164-4387-8650-584313F02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5A95772-B5C2-4AC1-AA48-A300F34A0F3B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96C1A2-ED4B-4018-8C86-9AB92010A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350046"/>
              </p:ext>
            </p:extLst>
          </p:nvPr>
        </p:nvGraphicFramePr>
        <p:xfrm>
          <a:off x="5509422" y="3790026"/>
          <a:ext cx="2924088" cy="18288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4B6E86D-3EDB-4644-935B-00426FBDEF1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487476" y="2868569"/>
            <a:ext cx="371606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DBC02F0-CFC3-43B2-A2DD-32D86ADA10D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87476" y="3968739"/>
            <a:ext cx="3716062" cy="73568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2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Multi-Switch Sketch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76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two-dimensional array with</a:t>
                </a: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         	depth: 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width:</a:t>
                </a:r>
              </a:p>
              <a:p>
                <a:pPr marL="11112" indent="0">
                  <a:buFont typeface="Helvetica" pitchFamily="2" charset="0"/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Summarize streaming updates to a vector of numbers called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Upper error bound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with probability of at least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[1]</a:t>
                </a:r>
                <a:endPara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  <a:blipFill>
                <a:blip r:embed="rId2"/>
                <a:stretch>
                  <a:fillRect l="-1235" t="-1190" r="-1852" b="-95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7043BB-AAB4-4C9F-A07E-D1332380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68929"/>
              </p:ext>
            </p:extLst>
          </p:nvPr>
        </p:nvGraphicFramePr>
        <p:xfrm>
          <a:off x="5986009" y="2384512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>
            <a:off x="5171175" y="2515812"/>
            <a:ext cx="357634" cy="120044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4572000" y="2931366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6861963" y="978457"/>
            <a:ext cx="512170" cy="209203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6776404" y="1386349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/>
              <p:nvPr/>
            </p:nvSpPr>
            <p:spPr>
              <a:xfrm>
                <a:off x="2357237" y="306990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237" y="306990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/>
              <p:nvPr/>
            </p:nvSpPr>
            <p:spPr>
              <a:xfrm>
                <a:off x="2420273" y="1922140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273" y="1922140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CB7719-B06B-44CA-B6ED-42AAA44205C5}"/>
              </a:ext>
            </a:extLst>
          </p:cNvPr>
          <p:cNvSpPr txBox="1"/>
          <p:nvPr/>
        </p:nvSpPr>
        <p:spPr>
          <a:xfrm>
            <a:off x="5484197" y="2399564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D553D7-93B1-46A6-B64D-D63907994251}"/>
              </a:ext>
            </a:extLst>
          </p:cNvPr>
          <p:cNvSpPr txBox="1"/>
          <p:nvPr/>
        </p:nvSpPr>
        <p:spPr>
          <a:xfrm>
            <a:off x="5484197" y="2762089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F3C395-71EB-49E1-9412-DC99BE2DF2F3}"/>
              </a:ext>
            </a:extLst>
          </p:cNvPr>
          <p:cNvSpPr txBox="1"/>
          <p:nvPr/>
        </p:nvSpPr>
        <p:spPr>
          <a:xfrm>
            <a:off x="5476717" y="3119751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BBB210-6AD7-45B8-BBE0-A3ED71EA20A4}"/>
              </a:ext>
            </a:extLst>
          </p:cNvPr>
          <p:cNvSpPr txBox="1"/>
          <p:nvPr/>
        </p:nvSpPr>
        <p:spPr>
          <a:xfrm>
            <a:off x="5476716" y="3492206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533C5D-1D32-471F-8CCE-02D65DC1393C}"/>
              </a:ext>
            </a:extLst>
          </p:cNvPr>
          <p:cNvSpPr/>
          <p:nvPr/>
        </p:nvSpPr>
        <p:spPr>
          <a:xfrm>
            <a:off x="-5830" y="6305209"/>
            <a:ext cx="845066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[1]G.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Cormode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and S.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Muthukrishnan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An improved data stream summary: The count-min sketch and its applications. Journal of Algorithms, 55(1):58–75, 2005. Conference version in Proceedings of Latin American Theoretical Informatics (LATIN), 2004. Initial Technical Report published as DIMACS 2003-20, June 2003. 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01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00F94170-0AE9-4E32-8029-ACA733002508}"/>
              </a:ext>
            </a:extLst>
          </p:cNvPr>
          <p:cNvSpPr/>
          <p:nvPr/>
        </p:nvSpPr>
        <p:spPr>
          <a:xfrm rot="2482166">
            <a:off x="1955185" y="440515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60B3A965-23F5-4330-AB8F-7438C3F6F3E6}"/>
              </a:ext>
            </a:extLst>
          </p:cNvPr>
          <p:cNvSpPr/>
          <p:nvPr/>
        </p:nvSpPr>
        <p:spPr>
          <a:xfrm rot="19070442">
            <a:off x="3202130" y="439404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B7CEE8DD-0667-4CAF-B1A0-B57B02EFACE6}"/>
              </a:ext>
            </a:extLst>
          </p:cNvPr>
          <p:cNvSpPr/>
          <p:nvPr/>
        </p:nvSpPr>
        <p:spPr>
          <a:xfrm rot="18606547">
            <a:off x="4059265" y="346933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F6540E34-282B-4EE4-856E-E3EEA5EC219A}"/>
              </a:ext>
            </a:extLst>
          </p:cNvPr>
          <p:cNvSpPr/>
          <p:nvPr/>
        </p:nvSpPr>
        <p:spPr>
          <a:xfrm rot="3021646">
            <a:off x="4520437" y="345151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CC0EC985-7512-42CB-B1AE-EB5F1C9C1FD0}"/>
              </a:ext>
            </a:extLst>
          </p:cNvPr>
          <p:cNvSpPr/>
          <p:nvPr/>
        </p:nvSpPr>
        <p:spPr>
          <a:xfrm rot="2482166">
            <a:off x="5290623" y="432172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C8915283-AA7B-4686-B84F-F03118CF841F}"/>
              </a:ext>
            </a:extLst>
          </p:cNvPr>
          <p:cNvSpPr/>
          <p:nvPr/>
        </p:nvSpPr>
        <p:spPr>
          <a:xfrm rot="18954272">
            <a:off x="6553097" y="438266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28DDB79B-C7FF-45D1-B7B4-9863008E74EF}"/>
              </a:ext>
            </a:extLst>
          </p:cNvPr>
          <p:cNvSpPr/>
          <p:nvPr/>
        </p:nvSpPr>
        <p:spPr>
          <a:xfrm>
            <a:off x="7520435" y="3752933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AD2CB5A-88B3-4715-BDD1-531F41B2929C}"/>
              </a:ext>
            </a:extLst>
          </p:cNvPr>
          <p:cNvSpPr/>
          <p:nvPr/>
        </p:nvSpPr>
        <p:spPr>
          <a:xfrm>
            <a:off x="3161507" y="3328203"/>
            <a:ext cx="2832673" cy="112029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Can’t find better switch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80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3868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CM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sketch </a:t>
            </a:r>
            <a:r>
              <a:rPr lang="en-US" altLang="zh-TW" dirty="0"/>
              <a:t>: Original CM sketch</a:t>
            </a:r>
          </a:p>
          <a:p>
            <a:pPr lvl="1"/>
            <a:r>
              <a:rPr lang="en-US" altLang="zh-TW" dirty="0"/>
              <a:t>Best one in shortest path(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Shortest</a:t>
            </a:r>
            <a:r>
              <a:rPr lang="en-US" altLang="zh-TW" dirty="0"/>
              <a:t>): Store in one switch</a:t>
            </a:r>
            <a:r>
              <a:rPr lang="zh-TW" altLang="en-US" dirty="0"/>
              <a:t> </a:t>
            </a:r>
            <a:r>
              <a:rPr lang="en-US" altLang="zh-TW" dirty="0"/>
              <a:t>that on the path using Dijkstra</a:t>
            </a:r>
          </a:p>
          <a:p>
            <a:pPr lvl="1"/>
            <a:r>
              <a:rPr lang="en-US" altLang="zh-TW" dirty="0"/>
              <a:t>Best one in all topology(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  <a:r>
              <a:rPr lang="en-US" altLang="zh-TW" dirty="0"/>
              <a:t>): Store in one switch that is best in the topology</a:t>
            </a:r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WRE(Worst Relative Error)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 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</a:t>
            </a:r>
            <a:r>
              <a:rPr lang="en-US" altLang="zh-TW" dirty="0">
                <a:solidFill>
                  <a:srgbClr val="FF0000"/>
                </a:solidFill>
              </a:rPr>
              <a:t>k = 4-2 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k = 4-3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F2AE9-2B41-46CC-B04C-538D17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WRE with Different 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6CB11-32D9-4BCC-B671-FF242E9A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Sketch d = 5,w = 3</a:t>
            </a:r>
          </a:p>
          <a:p>
            <a:r>
              <a:rPr lang="en-US" altLang="zh-TW" b="1" dirty="0"/>
              <a:t>Multi-Switch Sketch </a:t>
            </a:r>
            <a:r>
              <a:rPr lang="en-US" altLang="zh-TW" dirty="0"/>
              <a:t>perform well in every topology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176A6-BB64-4808-8677-3AEBD18B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AFEE76-C9B9-43FE-AF4C-B869DA4AC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 r="34"/>
          <a:stretch/>
        </p:blipFill>
        <p:spPr>
          <a:xfrm>
            <a:off x="1645914" y="2743200"/>
            <a:ext cx="5850156" cy="38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9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Heterogeneous Monitoring Resolutions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162BD27A-4C28-4803-B54D-386093889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8" r="-132"/>
          <a:stretch/>
        </p:blipFill>
        <p:spPr>
          <a:xfrm>
            <a:off x="1656257" y="2733152"/>
            <a:ext cx="5859909" cy="3897661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AD1B7304-C38F-4CC5-8F4A-251FCFB0339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3567F02-3570-42B6-82DB-43AB298C1AB5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More important flows, higher monitoring precision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2050" name="Picture 2" descr="返回">
            <a:extLst>
              <a:ext uri="{FF2B5EF4-FFF2-40B4-BE49-F238E27FC236}">
                <a16:creationId xmlns:a16="http://schemas.microsoft.com/office/drawing/2014/main" id="{B087D335-B800-4FD0-A185-40DBB9E20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4592">
            <a:off x="2543601" y="2418930"/>
            <a:ext cx="3428021" cy="23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48</a:t>
            </a:fld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Impact of Memory Sizes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2F8EB6-82C4-4FEB-89E9-7AEC860830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3" r="2325"/>
          <a:stretch/>
        </p:blipFill>
        <p:spPr>
          <a:xfrm>
            <a:off x="457201" y="3567165"/>
            <a:ext cx="4275574" cy="2881086"/>
          </a:xfrm>
          <a:prstGeom prst="rect">
            <a:avLst/>
          </a:prstGeom>
        </p:spPr>
      </p:pic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56C0B774-0554-449E-9C35-F6B0E67A8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43" r="179"/>
          <a:stretch/>
        </p:blipFill>
        <p:spPr>
          <a:xfrm>
            <a:off x="4513205" y="3567165"/>
            <a:ext cx="4369538" cy="2881086"/>
          </a:xfrm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1C22C053-D03D-40C9-9851-18960BC728D5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Multi-Switch Sketch </a:t>
            </a:r>
            <a:r>
              <a:rPr lang="en-US" altLang="zh-TW" dirty="0"/>
              <a:t>perform well in every memory size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EE42D2-655D-4533-A844-C19AC7FB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56669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0FFA2A6-5B0A-427D-8E7E-A419B0D1F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36783"/>
              </p:ext>
            </p:extLst>
          </p:nvPr>
        </p:nvGraphicFramePr>
        <p:xfrm>
          <a:off x="2354354" y="195845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ADB829A-2103-4271-876F-009A10C0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CM-Sketch(Count Min)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31112-8584-4587-B448-F59B5728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Insert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8D5860-7D98-4169-B75C-76C8A08F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90A109C-991D-4E68-A500-9CAAC0552DD3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56223C2C-077C-43CB-86EA-FF13F0EB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57EA629-216C-4FC5-A1FB-4AD4BEC396C6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91E19F9-B7D9-42A4-94A5-C42F08D91A6B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10" name="圖形 9" descr="信封">
              <a:extLst>
                <a:ext uri="{FF2B5EF4-FFF2-40B4-BE49-F238E27FC236}">
                  <a16:creationId xmlns:a16="http://schemas.microsoft.com/office/drawing/2014/main" id="{1A7C3A11-6AA8-4604-AF87-C116E6BB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58BEB6B-B666-49FD-82D6-775C717DD7D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4C91E1A-4722-4132-936B-57C1794272DA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310FE81-D27B-4A40-A182-7093313BC9BB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B389CA0-861C-486D-BEC2-D8180EE3331D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7B4B30C-2922-4242-A7E5-B9C7EE4EF8AD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13DE250C-2BEC-41FB-B92D-7E41F062B6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B2286F-FCBF-4DFD-BBA2-BCE160FEC2A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025345-33A0-4944-9E78-BB3CB29823B8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12A0E5F-07A3-45BB-884D-18200A31E5D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4951FC5-A768-4B1B-A86E-978AD4C7F0FE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DC7EDD-764E-4B6E-B3D2-B7736438E53A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91CA29E-22AC-4ECA-93A2-241CAAC7687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B426645-B29F-4FC9-BD72-3F514D727385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8DB2085-C731-4CA7-9F97-9E21BF40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55446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FFDC1E6D-D4E9-442B-B267-41FC98F36297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EF3BBA6-2F40-4196-86D1-299469513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099A700-28F7-4F61-B385-0B3B17B303A4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832002-D32C-414D-9368-91192BF132DD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469460E-87F9-4AF4-A785-C7C6C97C6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3E04D5A-5EDD-4CFE-B535-79BB5FF8222D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BC55385-F895-48FA-91A2-2B39375ADA0B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DC88080-FDF8-40A4-8944-7C48B36A5B7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81173D6-143F-4AF5-B9B1-767480B6658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50B767-E281-4ACB-B8E9-CD851639050A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BC9B361A-3551-489C-8297-31A83E5260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EC40666-5C8F-4688-9D6B-D5429F4FF99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AAEF77-BCB6-4A62-B0F3-485BF67B08F0}"/>
              </a:ext>
            </a:extLst>
          </p:cNvPr>
          <p:cNvSpPr txBox="1"/>
          <p:nvPr/>
        </p:nvSpPr>
        <p:spPr>
          <a:xfrm>
            <a:off x="360878" y="5016362"/>
            <a:ext cx="1465466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r"/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53DF3E5-04A9-4608-8918-3F8C9CE9AB41}"/>
              </a:ext>
            </a:extLst>
          </p:cNvPr>
          <p:cNvSpPr txBox="1"/>
          <p:nvPr/>
        </p:nvSpPr>
        <p:spPr>
          <a:xfrm>
            <a:off x="4939988" y="5127538"/>
            <a:ext cx="341651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Packet count of </a:t>
            </a: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(5-turple)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6" name="文字方塊 46">
            <a:extLst>
              <a:ext uri="{FF2B5EF4-FFF2-40B4-BE49-F238E27FC236}">
                <a16:creationId xmlns:a16="http://schemas.microsoft.com/office/drawing/2014/main" id="{6404ABD5-C130-0042-9C2E-9A48B05493F6}"/>
              </a:ext>
            </a:extLst>
          </p:cNvPr>
          <p:cNvSpPr txBox="1"/>
          <p:nvPr/>
        </p:nvSpPr>
        <p:spPr>
          <a:xfrm>
            <a:off x="4926458" y="2336985"/>
            <a:ext cx="293189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Update the hashed bucket</a:t>
            </a:r>
            <a:b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each row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7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Change the location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13E9D86-C666-441C-BD91-D71B4FC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 r="212"/>
          <a:stretch/>
        </p:blipFill>
        <p:spPr>
          <a:xfrm>
            <a:off x="1656258" y="2582426"/>
            <a:ext cx="5839812" cy="386582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Assignment Distribution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51</a:t>
            </a:fld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B2132216-8AEC-412C-B0B9-65F70B9DC61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Multi-Switch Sketch can conquer flow congestion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Assignment Distribution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52</a:t>
            </a:fld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3EC2321-20AE-4CD7-814D-1E4C86D95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6" y="3208251"/>
            <a:ext cx="4320000" cy="3240000"/>
          </a:xfrm>
          <a:prstGeom prst="rect">
            <a:avLst/>
          </a:prstGeom>
        </p:spPr>
      </p:pic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B3E77737-952E-443D-81D6-B59FB0D4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344" y="3208251"/>
            <a:ext cx="4320000" cy="3240000"/>
          </a:xfr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A55C0EF4-B15B-4904-9E77-EF26A141E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3671" y="2202701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chemeClr val="bg1">
                    <a:lumMod val="75000"/>
                  </a:schemeClr>
                </a:solidFill>
              </a:rPr>
              <a:t>Performance Evaluation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116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Multi-Switch Sketch:</a:t>
            </a:r>
          </a:p>
          <a:p>
            <a:pPr lvl="1"/>
            <a:r>
              <a:rPr lang="en-US" altLang="zh-TW" dirty="0"/>
              <a:t>Improve the situation of collision 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Improve the WRE of all Flows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Enhance efficiency of switch process packets</a:t>
            </a:r>
          </a:p>
          <a:p>
            <a:pPr lvl="1"/>
            <a:endParaRPr lang="en-US" altLang="zh-TW" dirty="0"/>
          </a:p>
          <a:p>
            <a:pPr lvl="1"/>
            <a:r>
              <a:rPr lang="en-US" altLang="zh-TW" dirty="0"/>
              <a:t>Can perform in different environment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37AD3-BC54-4F79-B710-1A222021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" y="2866628"/>
            <a:ext cx="9123312" cy="1124744"/>
          </a:xfrm>
        </p:spPr>
        <p:txBody>
          <a:bodyPr/>
          <a:lstStyle/>
          <a:p>
            <a:r>
              <a:rPr lang="en-US" altLang="zh-TW" dirty="0"/>
              <a:t>Thank you for listening!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DB8CCE-875E-4A4D-8B66-5F42859D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72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[1]</a:t>
            </a:r>
          </a:p>
          <a:p>
            <a:pPr lvl="1"/>
            <a:r>
              <a:rPr lang="en-US" altLang="zh-TW" dirty="0"/>
              <a:t>Count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[2]</a:t>
            </a:r>
          </a:p>
          <a:p>
            <a:pPr lvl="1"/>
            <a:r>
              <a:rPr lang="en-US" altLang="zh-TW" dirty="0" err="1"/>
              <a:t>Univmon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[3]</a:t>
            </a:r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[4]</a:t>
            </a:r>
          </a:p>
          <a:p>
            <a:pPr lvl="1"/>
            <a:r>
              <a:rPr lang="en-US" altLang="zh-TW" dirty="0" err="1"/>
              <a:t>HybridSketch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[5]</a:t>
            </a:r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50BBE-0136-48BE-A88E-FDFFE98FA893}"/>
              </a:ext>
            </a:extLst>
          </p:cNvPr>
          <p:cNvSpPr/>
          <p:nvPr/>
        </p:nvSpPr>
        <p:spPr>
          <a:xfrm>
            <a:off x="20688" y="5543931"/>
            <a:ext cx="84506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[2]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Charikar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K. Chen, and 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FarachColton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“Finding frequent items in data streams,” in Proceedings of the International Colloquium on Automata, Languages and Programming, 2002.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[3]Z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Liu, A.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Manousis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Vorsanger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V.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Sekar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and V. Braverman, “One sketch to rule them all: Rethinking network flow monitoring with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UnivMon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,” in ACM SIGCOMM, 2016.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[4]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T. Yang, J. Jiang, P. Liu, Q. Huang, J. Gong, Y. Zhou, R. Miao, X. Li, and S. Uhlig, “Elastic sketch: Adaptive and fast networkwide measurements,” in ACM SIGCOMM, 2018.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[5]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X. Zhao, M. Wen, M. Tang, Q. Huang, and C. Zhang, “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HybridSketch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: A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memorycentric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precise approach for flow measurement,” in IEEE ICC, 2020.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Overloaded per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24633</TotalTime>
  <Words>2311</Words>
  <Application>Microsoft Office PowerPoint</Application>
  <PresentationFormat>如螢幕大小 (4:3)</PresentationFormat>
  <Paragraphs>724</Paragraphs>
  <Slides>55</Slides>
  <Notes>31</Notes>
  <HiddenSlides>3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72" baseType="lpstr">
      <vt:lpstr>等线</vt:lpstr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CM-Sketch(Count Min)</vt:lpstr>
      <vt:lpstr>Sketch-Based Monitoring</vt:lpstr>
      <vt:lpstr>Sketch-Based Monitoring</vt:lpstr>
      <vt:lpstr>Sketch-Based Monitoring</vt:lpstr>
      <vt:lpstr>Sketch-Based Monitoring</vt:lpstr>
      <vt:lpstr>Per-Switch Monitoring</vt:lpstr>
      <vt:lpstr>Cooperative Monitoring</vt:lpstr>
      <vt:lpstr>Traditional Way</vt:lpstr>
      <vt:lpstr>Ideal Way</vt:lpstr>
      <vt:lpstr>Goal</vt:lpstr>
      <vt:lpstr>Challenges</vt:lpstr>
      <vt:lpstr>Outline</vt:lpstr>
      <vt:lpstr>Problem Statement </vt:lpstr>
      <vt:lpstr>PowerPoint 簡報</vt:lpstr>
      <vt:lpstr>Flow Chart</vt:lpstr>
      <vt:lpstr>Questions</vt:lpstr>
      <vt:lpstr>Calculate Multi-Switch RE of Flow f</vt:lpstr>
      <vt:lpstr>Cross-switch RE of a flow</vt:lpstr>
      <vt:lpstr>Best switch along k-shortest path</vt:lpstr>
      <vt:lpstr>Path Selection</vt:lpstr>
      <vt:lpstr>Path Selection</vt:lpstr>
      <vt:lpstr>Problem</vt:lpstr>
      <vt:lpstr>Path Selection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Path Selection</vt:lpstr>
      <vt:lpstr>Query Across Cooperative Switches</vt:lpstr>
      <vt:lpstr>Multi-Switch Sketch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Comparison Schemes and Metrics</vt:lpstr>
      <vt:lpstr>Topology</vt:lpstr>
      <vt:lpstr>WRE with Different Topology</vt:lpstr>
      <vt:lpstr>Heterogeneous Monitoring Resolutions</vt:lpstr>
      <vt:lpstr>Memory Usage</vt:lpstr>
      <vt:lpstr> Impact of Memory Sizes</vt:lpstr>
      <vt:lpstr>Traffic</vt:lpstr>
      <vt:lpstr>Flow Assignment Distribution</vt:lpstr>
      <vt:lpstr>Flow Assignment Distribution</vt:lpstr>
      <vt:lpstr>Outline</vt:lpstr>
      <vt:lpstr>Conclusion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196</cp:revision>
  <dcterms:created xsi:type="dcterms:W3CDTF">2022-07-06T08:35:05Z</dcterms:created>
  <dcterms:modified xsi:type="dcterms:W3CDTF">2022-08-02T14:03:14Z</dcterms:modified>
</cp:coreProperties>
</file>